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12"/>
  </p:notesMasterIdLst>
  <p:handoutMasterIdLst>
    <p:handoutMasterId r:id="rId13"/>
  </p:handoutMasterIdLst>
  <p:sldIdLst>
    <p:sldId id="793" r:id="rId2"/>
    <p:sldId id="792" r:id="rId3"/>
    <p:sldId id="801" r:id="rId4"/>
    <p:sldId id="785" r:id="rId5"/>
    <p:sldId id="797" r:id="rId6"/>
    <p:sldId id="789" r:id="rId7"/>
    <p:sldId id="786" r:id="rId8"/>
    <p:sldId id="803" r:id="rId9"/>
    <p:sldId id="798" r:id="rId10"/>
    <p:sldId id="802" r:id="rId11"/>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000099"/>
    <a:srgbClr val="009900"/>
    <a:srgbClr val="FF7C80"/>
    <a:srgbClr val="00CC66"/>
    <a:srgbClr val="FFFF99"/>
    <a:srgbClr val="99FF33"/>
    <a:srgbClr val="6BEBF9"/>
    <a:srgbClr val="29FB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35" autoAdjust="0"/>
    <p:restoredTop sz="94660" autoAdjust="0"/>
  </p:normalViewPr>
  <p:slideViewPr>
    <p:cSldViewPr>
      <p:cViewPr>
        <p:scale>
          <a:sx n="100" d="100"/>
          <a:sy n="100" d="100"/>
        </p:scale>
        <p:origin x="-1704" y="-390"/>
      </p:cViewPr>
      <p:guideLst>
        <p:guide orient="horz" pos="2496"/>
        <p:guide orient="horz" pos="576"/>
        <p:guide orient="horz" pos="912"/>
        <p:guide/>
        <p:guide pos="7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40" y="-108"/>
      </p:cViewPr>
      <p:guideLst>
        <p:guide orient="horz" pos="3127"/>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9108" cy="495379"/>
          </a:xfrm>
          <a:prstGeom prst="rect">
            <a:avLst/>
          </a:prstGeom>
          <a:noFill/>
          <a:ln w="9525">
            <a:noFill/>
            <a:miter lim="800000"/>
            <a:headEnd/>
            <a:tailEnd/>
          </a:ln>
          <a:effectLst/>
        </p:spPr>
        <p:txBody>
          <a:bodyPr vert="horz" wrap="square" lIns="91557" tIns="45780" rIns="91557" bIns="45780" numCol="1" anchor="t" anchorCtr="0" compatLnSpc="1">
            <a:prstTxWarp prst="textNoShape">
              <a:avLst/>
            </a:prstTxWarp>
          </a:bodyPr>
          <a:lstStyle>
            <a:lvl1pPr defTabSz="912672" eaLnBrk="1" hangingPunct="1">
              <a:defRPr sz="1200">
                <a:latin typeface="Times New Roman" pitchFamily="18" charset="0"/>
                <a:cs typeface="+mn-cs"/>
              </a:defRPr>
            </a:lvl1pPr>
          </a:lstStyle>
          <a:p>
            <a:pPr>
              <a:defRPr/>
            </a:pPr>
            <a:endParaRPr lang="de-DE"/>
          </a:p>
        </p:txBody>
      </p:sp>
      <p:sp>
        <p:nvSpPr>
          <p:cNvPr id="19459" name="Rectangle 3"/>
          <p:cNvSpPr>
            <a:spLocks noGrp="1" noChangeArrowheads="1"/>
          </p:cNvSpPr>
          <p:nvPr>
            <p:ph type="dt" sz="quarter" idx="1"/>
          </p:nvPr>
        </p:nvSpPr>
        <p:spPr bwMode="auto">
          <a:xfrm>
            <a:off x="3779981" y="0"/>
            <a:ext cx="2889107" cy="495379"/>
          </a:xfrm>
          <a:prstGeom prst="rect">
            <a:avLst/>
          </a:prstGeom>
          <a:noFill/>
          <a:ln w="9525">
            <a:noFill/>
            <a:miter lim="800000"/>
            <a:headEnd/>
            <a:tailEnd/>
          </a:ln>
          <a:effectLst/>
        </p:spPr>
        <p:txBody>
          <a:bodyPr vert="horz" wrap="square" lIns="91557" tIns="45780" rIns="91557" bIns="45780" numCol="1" anchor="t" anchorCtr="0" compatLnSpc="1">
            <a:prstTxWarp prst="textNoShape">
              <a:avLst/>
            </a:prstTxWarp>
          </a:bodyPr>
          <a:lstStyle>
            <a:lvl1pPr algn="r" defTabSz="912672" eaLnBrk="1" hangingPunct="1">
              <a:defRPr sz="1200">
                <a:latin typeface="Times New Roman" pitchFamily="18" charset="0"/>
                <a:cs typeface="+mn-cs"/>
              </a:defRPr>
            </a:lvl1pPr>
          </a:lstStyle>
          <a:p>
            <a:pPr>
              <a:defRPr/>
            </a:pPr>
            <a:endParaRPr lang="de-DE"/>
          </a:p>
        </p:txBody>
      </p:sp>
      <p:sp>
        <p:nvSpPr>
          <p:cNvPr id="19460" name="Rectangle 4"/>
          <p:cNvSpPr>
            <a:spLocks noGrp="1" noChangeArrowheads="1"/>
          </p:cNvSpPr>
          <p:nvPr>
            <p:ph type="ftr" sz="quarter" idx="2"/>
          </p:nvPr>
        </p:nvSpPr>
        <p:spPr bwMode="auto">
          <a:xfrm>
            <a:off x="0" y="9432846"/>
            <a:ext cx="2889108" cy="495379"/>
          </a:xfrm>
          <a:prstGeom prst="rect">
            <a:avLst/>
          </a:prstGeom>
          <a:noFill/>
          <a:ln w="9525">
            <a:noFill/>
            <a:miter lim="800000"/>
            <a:headEnd/>
            <a:tailEnd/>
          </a:ln>
          <a:effectLst/>
        </p:spPr>
        <p:txBody>
          <a:bodyPr vert="horz" wrap="square" lIns="91557" tIns="45780" rIns="91557" bIns="45780" numCol="1" anchor="b" anchorCtr="0" compatLnSpc="1">
            <a:prstTxWarp prst="textNoShape">
              <a:avLst/>
            </a:prstTxWarp>
          </a:bodyPr>
          <a:lstStyle>
            <a:lvl1pPr defTabSz="912672" eaLnBrk="1" hangingPunct="1">
              <a:defRPr sz="1200">
                <a:latin typeface="Times New Roman" pitchFamily="18" charset="0"/>
                <a:cs typeface="+mn-cs"/>
              </a:defRPr>
            </a:lvl1pPr>
          </a:lstStyle>
          <a:p>
            <a:pPr>
              <a:defRPr/>
            </a:pPr>
            <a:endParaRPr lang="de-DE"/>
          </a:p>
        </p:txBody>
      </p:sp>
      <p:sp>
        <p:nvSpPr>
          <p:cNvPr id="19461" name="Rectangle 5"/>
          <p:cNvSpPr>
            <a:spLocks noGrp="1" noChangeArrowheads="1"/>
          </p:cNvSpPr>
          <p:nvPr>
            <p:ph type="sldNum" sz="quarter" idx="3"/>
          </p:nvPr>
        </p:nvSpPr>
        <p:spPr bwMode="auto">
          <a:xfrm>
            <a:off x="3779981" y="9432846"/>
            <a:ext cx="2889107" cy="495379"/>
          </a:xfrm>
          <a:prstGeom prst="rect">
            <a:avLst/>
          </a:prstGeom>
          <a:noFill/>
          <a:ln w="9525">
            <a:noFill/>
            <a:miter lim="800000"/>
            <a:headEnd/>
            <a:tailEnd/>
          </a:ln>
          <a:effectLst/>
        </p:spPr>
        <p:txBody>
          <a:bodyPr vert="horz" wrap="square" lIns="91557" tIns="45780" rIns="91557" bIns="45780" numCol="1" anchor="b" anchorCtr="0" compatLnSpc="1">
            <a:prstTxWarp prst="textNoShape">
              <a:avLst/>
            </a:prstTxWarp>
          </a:bodyPr>
          <a:lstStyle>
            <a:lvl1pPr algn="r" defTabSz="912672" eaLnBrk="1" hangingPunct="1">
              <a:defRPr sz="1200">
                <a:latin typeface="Times New Roman" pitchFamily="18" charset="0"/>
                <a:cs typeface="+mn-cs"/>
              </a:defRPr>
            </a:lvl1pPr>
          </a:lstStyle>
          <a:p>
            <a:pPr>
              <a:defRPr/>
            </a:pPr>
            <a:fld id="{CABCCCAF-E4AF-4B9E-A9F7-CF8E2ABC5EA4}"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2915584" cy="533485"/>
          </a:xfrm>
          <a:prstGeom prst="rect">
            <a:avLst/>
          </a:prstGeom>
          <a:noFill/>
          <a:ln w="9525">
            <a:noFill/>
            <a:miter lim="800000"/>
            <a:headEnd/>
            <a:tailEnd/>
          </a:ln>
          <a:effectLst/>
        </p:spPr>
        <p:txBody>
          <a:bodyPr vert="horz" wrap="square" lIns="91400" tIns="45701" rIns="91400" bIns="45701" numCol="1" anchor="t" anchorCtr="0" compatLnSpc="1">
            <a:prstTxWarp prst="textNoShape">
              <a:avLst/>
            </a:prstTxWarp>
          </a:bodyPr>
          <a:lstStyle>
            <a:lvl1pPr defTabSz="911085" eaLnBrk="1" hangingPunct="1">
              <a:defRPr sz="1200">
                <a:latin typeface="Times New Roman" pitchFamily="18" charset="0"/>
                <a:cs typeface="+mn-cs"/>
              </a:defRPr>
            </a:lvl1pPr>
          </a:lstStyle>
          <a:p>
            <a:pPr>
              <a:defRPr/>
            </a:pPr>
            <a:endParaRPr lang="de-DE"/>
          </a:p>
        </p:txBody>
      </p:sp>
      <p:sp>
        <p:nvSpPr>
          <p:cNvPr id="46083" name="Rectangle 3"/>
          <p:cNvSpPr>
            <a:spLocks noGrp="1" noChangeArrowheads="1"/>
          </p:cNvSpPr>
          <p:nvPr>
            <p:ph type="dt" idx="1"/>
          </p:nvPr>
        </p:nvSpPr>
        <p:spPr bwMode="auto">
          <a:xfrm>
            <a:off x="3812687" y="1"/>
            <a:ext cx="2840826" cy="533485"/>
          </a:xfrm>
          <a:prstGeom prst="rect">
            <a:avLst/>
          </a:prstGeom>
          <a:noFill/>
          <a:ln w="9525">
            <a:noFill/>
            <a:miter lim="800000"/>
            <a:headEnd/>
            <a:tailEnd/>
          </a:ln>
          <a:effectLst/>
        </p:spPr>
        <p:txBody>
          <a:bodyPr vert="horz" wrap="square" lIns="91400" tIns="45701" rIns="91400" bIns="45701" numCol="1" anchor="t" anchorCtr="0" compatLnSpc="1">
            <a:prstTxWarp prst="textNoShape">
              <a:avLst/>
            </a:prstTxWarp>
          </a:bodyPr>
          <a:lstStyle>
            <a:lvl1pPr algn="r" defTabSz="911085" eaLnBrk="1" hangingPunct="1">
              <a:defRPr sz="1200">
                <a:latin typeface="Times New Roman" pitchFamily="18" charset="0"/>
                <a:cs typeface="+mn-cs"/>
              </a:defRPr>
            </a:lvl1pPr>
          </a:lstStyle>
          <a:p>
            <a:pPr>
              <a:defRPr/>
            </a:pPr>
            <a:endParaRPr lang="de-DE"/>
          </a:p>
        </p:txBody>
      </p:sp>
      <p:sp>
        <p:nvSpPr>
          <p:cNvPr id="23556" name="Rectangle 4"/>
          <p:cNvSpPr>
            <a:spLocks noGrp="1" noRot="1" noChangeAspect="1" noChangeArrowheads="1" noTextEdit="1"/>
          </p:cNvSpPr>
          <p:nvPr>
            <p:ph type="sldImg" idx="2"/>
          </p:nvPr>
        </p:nvSpPr>
        <p:spPr bwMode="auto">
          <a:xfrm>
            <a:off x="841375" y="762000"/>
            <a:ext cx="4976813" cy="37338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897103" y="4725156"/>
            <a:ext cx="4859307" cy="4496518"/>
          </a:xfrm>
          <a:prstGeom prst="rect">
            <a:avLst/>
          </a:prstGeom>
          <a:noFill/>
          <a:ln w="9525">
            <a:noFill/>
            <a:miter lim="800000"/>
            <a:headEnd/>
            <a:tailEnd/>
          </a:ln>
          <a:effectLst/>
        </p:spPr>
        <p:txBody>
          <a:bodyPr vert="horz" wrap="square" lIns="91400" tIns="45701" rIns="91400" bIns="45701"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6086" name="Rectangle 6"/>
          <p:cNvSpPr>
            <a:spLocks noGrp="1" noChangeArrowheads="1"/>
          </p:cNvSpPr>
          <p:nvPr>
            <p:ph type="ftr" sz="quarter" idx="4"/>
          </p:nvPr>
        </p:nvSpPr>
        <p:spPr bwMode="auto">
          <a:xfrm>
            <a:off x="0" y="9451900"/>
            <a:ext cx="2915584" cy="455684"/>
          </a:xfrm>
          <a:prstGeom prst="rect">
            <a:avLst/>
          </a:prstGeom>
          <a:noFill/>
          <a:ln w="9525">
            <a:noFill/>
            <a:miter lim="800000"/>
            <a:headEnd/>
            <a:tailEnd/>
          </a:ln>
          <a:effectLst/>
        </p:spPr>
        <p:txBody>
          <a:bodyPr vert="horz" wrap="square" lIns="91400" tIns="45701" rIns="91400" bIns="45701" numCol="1" anchor="b" anchorCtr="0" compatLnSpc="1">
            <a:prstTxWarp prst="textNoShape">
              <a:avLst/>
            </a:prstTxWarp>
          </a:bodyPr>
          <a:lstStyle>
            <a:lvl1pPr defTabSz="911085" eaLnBrk="1" hangingPunct="1">
              <a:defRPr sz="1200">
                <a:latin typeface="Times New Roman" pitchFamily="18" charset="0"/>
                <a:cs typeface="+mn-cs"/>
              </a:defRPr>
            </a:lvl1pPr>
          </a:lstStyle>
          <a:p>
            <a:pPr>
              <a:defRPr/>
            </a:pPr>
            <a:endParaRPr lang="de-DE"/>
          </a:p>
        </p:txBody>
      </p:sp>
      <p:sp>
        <p:nvSpPr>
          <p:cNvPr id="46087" name="Rectangle 7"/>
          <p:cNvSpPr>
            <a:spLocks noGrp="1" noChangeArrowheads="1"/>
          </p:cNvSpPr>
          <p:nvPr>
            <p:ph type="sldNum" sz="quarter" idx="5"/>
          </p:nvPr>
        </p:nvSpPr>
        <p:spPr bwMode="auto">
          <a:xfrm>
            <a:off x="3812687" y="9451900"/>
            <a:ext cx="2840826" cy="455684"/>
          </a:xfrm>
          <a:prstGeom prst="rect">
            <a:avLst/>
          </a:prstGeom>
          <a:noFill/>
          <a:ln w="9525">
            <a:noFill/>
            <a:miter lim="800000"/>
            <a:headEnd/>
            <a:tailEnd/>
          </a:ln>
          <a:effectLst/>
        </p:spPr>
        <p:txBody>
          <a:bodyPr vert="horz" wrap="square" lIns="91400" tIns="45701" rIns="91400" bIns="45701" numCol="1" anchor="b" anchorCtr="0" compatLnSpc="1">
            <a:prstTxWarp prst="textNoShape">
              <a:avLst/>
            </a:prstTxWarp>
          </a:bodyPr>
          <a:lstStyle>
            <a:lvl1pPr algn="r" defTabSz="911085" eaLnBrk="1" hangingPunct="1">
              <a:defRPr sz="1200">
                <a:latin typeface="Times New Roman" pitchFamily="18" charset="0"/>
                <a:cs typeface="+mn-cs"/>
              </a:defRPr>
            </a:lvl1pPr>
          </a:lstStyle>
          <a:p>
            <a:pPr>
              <a:defRPr/>
            </a:pPr>
            <a:fld id="{ED8D7610-702D-46C7-90A0-E8C4F488E799}"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09638"/>
            <a:fld id="{ADA50E0E-4CB8-4FD7-BD0F-8D80D0A63A58}" type="slidenum">
              <a:rPr lang="de-DE" smtClean="0"/>
              <a:pPr defTabSz="909638"/>
              <a:t>1</a:t>
            </a:fld>
            <a:endParaRPr lang="de-DE"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fr-FR" smtClean="0">
              <a:latin typeface="Frutiger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09638"/>
            <a:fld id="{029F2BFB-FB66-4FFE-9E6B-161A6F750AD2}" type="slidenum">
              <a:rPr lang="de-DE" smtClean="0"/>
              <a:pPr defTabSz="909638"/>
              <a:t>2</a:t>
            </a:fld>
            <a:endParaRPr lang="de-D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algn="just" eaLnBrk="1" hangingPunct="1">
              <a:lnSpc>
                <a:spcPct val="140000"/>
              </a:lnSpc>
              <a:spcBef>
                <a:spcPct val="0"/>
              </a:spcBef>
            </a:pPr>
            <a:endParaRPr lang="fr-FR" sz="10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09638"/>
            <a:fld id="{90CAC87D-7C4A-4E07-9087-DE852C18EB03}" type="slidenum">
              <a:rPr lang="de-DE" smtClean="0"/>
              <a:pPr defTabSz="909638"/>
              <a:t>4</a:t>
            </a:fld>
            <a:endParaRPr lang="de-D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GB" b="1" smtClean="0"/>
              <a:t>Now – to come back to my earlier question: What will be the role of natural gas and the underground storage business in trying to achieve the EU‘s climate targets?</a:t>
            </a:r>
          </a:p>
          <a:p>
            <a:endParaRPr lang="en-GB" b="1" smtClean="0"/>
          </a:p>
          <a:p>
            <a:r>
              <a:rPr lang="en-GB" b="1" smtClean="0"/>
              <a:t>[Click]</a:t>
            </a:r>
          </a:p>
          <a:p>
            <a:r>
              <a:rPr lang="en-GB" b="1" smtClean="0"/>
              <a:t>As long as natural gas is needed in Europe's energy chain, underground gas storages facilities will provide the flexibility and security needed for gas volumes that are mostly imported from abroad. So storage has a role to play in ensuring price stability and preventing unreasonable price hikes.</a:t>
            </a:r>
          </a:p>
          <a:p>
            <a:endParaRPr lang="en-GB" b="1" smtClean="0"/>
          </a:p>
          <a:p>
            <a:r>
              <a:rPr lang="en-GB" b="1" smtClean="0"/>
              <a:t>[Click]</a:t>
            </a:r>
          </a:p>
          <a:p>
            <a:r>
              <a:rPr lang="en-GB" b="1" smtClean="0"/>
              <a:t>Moreover, natural gas enables more low-carbon power generation, and it provides a back-up for renewable energy sources. </a:t>
            </a:r>
          </a:p>
          <a:p>
            <a:endParaRPr lang="en-GB" b="1" smtClean="0"/>
          </a:p>
          <a:p>
            <a:r>
              <a:rPr lang="en-GB" b="1" smtClean="0"/>
              <a:t>And what‘s more, further underground storage capacities might help in solving the challenge of storing electrical energy.  </a:t>
            </a:r>
          </a:p>
          <a:p>
            <a:endParaRPr lang="en-GB" b="1" smtClean="0"/>
          </a:p>
          <a:p>
            <a:endParaRPr lang="de-DE" b="1" smtClean="0"/>
          </a:p>
          <a:p>
            <a:endParaRPr lang="de-DE" b="1" smtClean="0"/>
          </a:p>
          <a:p>
            <a:endParaRPr lang="de-DE" b="1" smtClean="0"/>
          </a:p>
          <a:p>
            <a:endParaRPr lang="de-DE"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09638"/>
            <a:fld id="{77BB9D84-B2DD-42F1-8947-5F7943800C86}" type="slidenum">
              <a:rPr lang="de-DE" smtClean="0"/>
              <a:pPr defTabSz="909638"/>
              <a:t>5</a:t>
            </a:fld>
            <a:endParaRPr lang="de-DE"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fr-FR" smtClean="0">
              <a:latin typeface="Frutiger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09638"/>
            <a:fld id="{4370473D-1A1B-41CC-8A49-CAEBC305156B}" type="slidenum">
              <a:rPr lang="de-DE" smtClean="0"/>
              <a:pPr defTabSz="909638"/>
              <a:t>7</a:t>
            </a:fld>
            <a:endParaRPr lang="de-DE"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lnSpc>
                <a:spcPct val="90000"/>
              </a:lnSpc>
            </a:pPr>
            <a:r>
              <a:rPr lang="en-US" b="1" smtClean="0"/>
              <a:t>They key to new technologies in the field of storage is "flexibility“,</a:t>
            </a:r>
          </a:p>
          <a:p>
            <a:pPr eaLnBrk="1" hangingPunct="1">
              <a:lnSpc>
                <a:spcPct val="90000"/>
              </a:lnSpc>
            </a:pPr>
            <a:endParaRPr lang="en-US" b="1" smtClean="0"/>
          </a:p>
          <a:p>
            <a:pPr eaLnBrk="1" hangingPunct="1">
              <a:lnSpc>
                <a:spcPct val="90000"/>
              </a:lnSpc>
            </a:pPr>
            <a:r>
              <a:rPr lang="en-US" b="1" smtClean="0"/>
              <a:t>because there is an important difference between conventional energy supplies based on coal and nuclear and the renewable sources such as wind and solar in their ability to provide baseload power. While coal-fired power plants, for example, can run almost constantly throughout the year, power from wind is fluctuating on a daily and a seasonal basis. </a:t>
            </a:r>
          </a:p>
          <a:p>
            <a:pPr eaLnBrk="1" hangingPunct="1">
              <a:lnSpc>
                <a:spcPct val="90000"/>
              </a:lnSpc>
            </a:pPr>
            <a:endParaRPr lang="en-US" b="1" smtClean="0"/>
          </a:p>
          <a:p>
            <a:pPr eaLnBrk="1" hangingPunct="1">
              <a:lnSpc>
                <a:spcPct val="90000"/>
              </a:lnSpc>
            </a:pPr>
            <a:r>
              <a:rPr lang="en-US" b="1" smtClean="0"/>
              <a:t>In today’s generation portfolio gas-fired power plants already have the important role of balancing out peak demand, because they can be brought on line fairly quickly. </a:t>
            </a:r>
          </a:p>
          <a:p>
            <a:pPr eaLnBrk="1" hangingPunct="1">
              <a:lnSpc>
                <a:spcPct val="90000"/>
              </a:lnSpc>
            </a:pPr>
            <a:endParaRPr lang="en-US" b="1" smtClean="0"/>
          </a:p>
          <a:p>
            <a:pPr eaLnBrk="1" hangingPunct="1">
              <a:lnSpc>
                <a:spcPct val="90000"/>
              </a:lnSpc>
            </a:pPr>
            <a:r>
              <a:rPr lang="en-US" b="1" smtClean="0"/>
              <a:t>However, in a world moving towards more and more renewable energies, natural gas will not be able to render the entire flexibility. Grid expansions, demand side management and energy storage are also part of the solution. The exact contribution of each component depends on the type of transition scenario and particularly on the role of nuclear and coal.</a:t>
            </a:r>
          </a:p>
          <a:p>
            <a:pPr eaLnBrk="1" hangingPunct="1">
              <a:lnSpc>
                <a:spcPct val="90000"/>
              </a:lnSpc>
            </a:pPr>
            <a:endParaRPr lang="en-US" b="1" smtClean="0"/>
          </a:p>
          <a:p>
            <a:pPr eaLnBrk="1" hangingPunct="1">
              <a:lnSpc>
                <a:spcPct val="90000"/>
              </a:lnSpc>
            </a:pPr>
            <a:r>
              <a:rPr lang="en-US" b="1" smtClean="0"/>
              <a:t>From today’s perspective, pumped hydro and compressed air energy storage are the most suitable systems for power generation at large rates and quantities of several gigawatts. In the following, I will focus on energy storage in the subsurface.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97156-43CD-4CE7-A6CC-58A71B5F2CE9}" type="slidenum">
              <a:rPr lang="en-US"/>
              <a:pPr/>
              <a:t>8</a:t>
            </a:fld>
            <a:endParaRPr lang="en-US"/>
          </a:p>
        </p:txBody>
      </p:sp>
      <p:sp>
        <p:nvSpPr>
          <p:cNvPr id="9218" name="Rectangle 2"/>
          <p:cNvSpPr>
            <a:spLocks noGrp="1" noRot="1" noChangeAspect="1" noChangeArrowheads="1" noTextEdit="1"/>
          </p:cNvSpPr>
          <p:nvPr>
            <p:ph type="sldImg"/>
          </p:nvPr>
        </p:nvSpPr>
        <p:spPr>
          <a:xfrm>
            <a:off x="852488" y="744538"/>
            <a:ext cx="4960937" cy="3722687"/>
          </a:xfrm>
          <a:ln/>
        </p:spPr>
      </p:sp>
      <p:sp>
        <p:nvSpPr>
          <p:cNvPr id="9219" name="Rectangle 3"/>
          <p:cNvSpPr>
            <a:spLocks noGrp="1" noChangeArrowheads="1"/>
          </p:cNvSpPr>
          <p:nvPr>
            <p:ph type="body" idx="1"/>
          </p:nvPr>
        </p:nvSpPr>
        <p:spPr/>
        <p:txBody>
          <a:bodyPr/>
          <a:lstStyle/>
          <a:p>
            <a:r>
              <a:rPr lang="en-US"/>
              <a:t>Englische Version,</a:t>
            </a:r>
          </a:p>
          <a:p>
            <a:r>
              <a:rPr lang="en-US"/>
              <a:t>Dauer Animation 1 - Wind+Sonnenaufgang+Einspeicherung: 5s</a:t>
            </a:r>
          </a:p>
          <a:p>
            <a:r>
              <a:rPr lang="en-US"/>
              <a:t>Klick</a:t>
            </a:r>
          </a:p>
          <a:p>
            <a:r>
              <a:rPr lang="en-US"/>
              <a:t>Dauer Animation 2 – Wind flaut ab+Sonnenuntergang+Speicherentnahme: 5s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09638"/>
            <a:fld id="{C953B355-41E2-4878-9422-32549AAA719E}" type="slidenum">
              <a:rPr lang="de-DE" smtClean="0"/>
              <a:pPr defTabSz="909638"/>
              <a:t>9</a:t>
            </a:fld>
            <a:endParaRPr lang="de-DE" smtClean="0"/>
          </a:p>
        </p:txBody>
      </p:sp>
      <p:sp>
        <p:nvSpPr>
          <p:cNvPr id="34819" name="Rectangle 2"/>
          <p:cNvSpPr>
            <a:spLocks noGrp="1" noRot="1" noChangeAspect="1" noChangeArrowheads="1" noTextEdit="1"/>
          </p:cNvSpPr>
          <p:nvPr>
            <p:ph type="sldImg"/>
          </p:nvPr>
        </p:nvSpPr>
        <p:spPr>
          <a:xfrm>
            <a:off x="854075" y="746125"/>
            <a:ext cx="4960938" cy="3721100"/>
          </a:xfrm>
          <a:ln/>
        </p:spPr>
      </p:sp>
      <p:sp>
        <p:nvSpPr>
          <p:cNvPr id="34820" name="Rectangle 3"/>
          <p:cNvSpPr>
            <a:spLocks noGrp="1" noChangeArrowheads="1"/>
          </p:cNvSpPr>
          <p:nvPr>
            <p:ph type="body" idx="1"/>
          </p:nvPr>
        </p:nvSpPr>
        <p:spPr>
          <a:noFill/>
          <a:ln/>
        </p:spPr>
        <p:txBody>
          <a:bodyPr/>
          <a:lstStyle/>
          <a:p>
            <a:pPr>
              <a:lnSpc>
                <a:spcPct val="90000"/>
              </a:lnSpc>
            </a:pPr>
            <a:r>
              <a:rPr lang="en-GB" smtClean="0"/>
              <a:t>The chart shows briefly the existing storage capacities in 2010 as i.e. reported by GSE. They sum-up to ~87 bcm.</a:t>
            </a:r>
          </a:p>
          <a:p>
            <a:pPr>
              <a:lnSpc>
                <a:spcPct val="90000"/>
              </a:lnSpc>
            </a:pPr>
            <a:endParaRPr lang="en-GB" smtClean="0"/>
          </a:p>
          <a:p>
            <a:pPr>
              <a:lnSpc>
                <a:spcPct val="90000"/>
              </a:lnSpc>
            </a:pPr>
            <a:r>
              <a:rPr lang="en-GB" smtClean="0"/>
              <a:t>SSO´s reported of ~17 bcm additional WGV being already under construction and for commission between 2010 and 2015.</a:t>
            </a:r>
          </a:p>
          <a:p>
            <a:pPr>
              <a:lnSpc>
                <a:spcPct val="90000"/>
              </a:lnSpc>
            </a:pPr>
            <a:endParaRPr lang="en-GB" smtClean="0"/>
          </a:p>
          <a:p>
            <a:pPr>
              <a:lnSpc>
                <a:spcPct val="90000"/>
              </a:lnSpc>
            </a:pPr>
            <a:r>
              <a:rPr lang="en-GB" smtClean="0"/>
              <a:t>Further highly recommended projects are assumed for commission until 2020. This projects sum up with ~15 to 27 bcm additional working gas capacity, which then meets the European storage demand of ~110 to 120 bcm in a low gas demand scenario (EU demand 560 to 600 bcm @ 70 to 72% import dependency).</a:t>
            </a:r>
          </a:p>
          <a:p>
            <a:pPr>
              <a:lnSpc>
                <a:spcPct val="90000"/>
              </a:lnSpc>
            </a:pPr>
            <a:endParaRPr lang="en-GB" smtClean="0"/>
          </a:p>
          <a:p>
            <a:pPr>
              <a:lnSpc>
                <a:spcPct val="90000"/>
              </a:lnSpc>
            </a:pPr>
            <a:r>
              <a:rPr lang="en-GB" smtClean="0"/>
              <a:t>Furthermore  possible projects with additional potential capacities of 26 to 31 bcm are reported, to enable the fulfillment of also a high EU gas demand scenario ( &gt;650 bcm/a @ 75% import dependency).    </a:t>
            </a:r>
          </a:p>
          <a:p>
            <a:pPr>
              <a:lnSpc>
                <a:spcPct val="90000"/>
              </a:lnSpc>
            </a:pPr>
            <a:endParaRPr lang="en-GB" smtClean="0"/>
          </a:p>
          <a:p>
            <a:pPr>
              <a:lnSpc>
                <a:spcPct val="90000"/>
              </a:lnSpc>
            </a:pPr>
            <a:r>
              <a:rPr lang="en-GB" smtClean="0"/>
              <a:t>All  projects reported sum-up in total to ~70 bcm of possible additional WGV provided potentially by SSO´s for the European market. This figure is in line with the values reported by GSE. </a:t>
            </a:r>
          </a:p>
          <a:p>
            <a:pPr>
              <a:lnSpc>
                <a:spcPct val="90000"/>
              </a:lnSpc>
            </a:pPr>
            <a:endParaRPr lang="en-GB" smtClean="0"/>
          </a:p>
          <a:p>
            <a:pPr>
              <a:lnSpc>
                <a:spcPct val="90000"/>
              </a:lnSpc>
            </a:pPr>
            <a:r>
              <a:rPr lang="en-GB" smtClean="0"/>
              <a:t>Uncertainties in the future gas demand and potential impacts on long term investments due to non predictable or changing legal framework could highly influence commitments. </a:t>
            </a:r>
          </a:p>
          <a:p>
            <a:pPr>
              <a:lnSpc>
                <a:spcPct val="90000"/>
              </a:lnSpc>
            </a:pPr>
            <a:endParaRPr lang="en-GB" smtClean="0"/>
          </a:p>
          <a:p>
            <a:pPr>
              <a:lnSpc>
                <a:spcPct val="90000"/>
              </a:lnSpc>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Picture 1031" descr="blocks_GSE_tagline"/>
          <p:cNvPicPr>
            <a:picLocks noChangeAspect="1" noChangeArrowheads="1"/>
          </p:cNvPicPr>
          <p:nvPr userDrawn="1"/>
        </p:nvPicPr>
        <p:blipFill>
          <a:blip r:embed="rId2" cstate="print"/>
          <a:srcRect/>
          <a:stretch>
            <a:fillRect/>
          </a:stretch>
        </p:blipFill>
        <p:spPr bwMode="auto">
          <a:xfrm>
            <a:off x="1500188" y="500063"/>
            <a:ext cx="6173787" cy="1177925"/>
          </a:xfrm>
          <a:prstGeom prst="rect">
            <a:avLst/>
          </a:prstGeom>
          <a:noFill/>
          <a:ln w="9525">
            <a:noFill/>
            <a:miter lim="800000"/>
            <a:headEnd/>
            <a:tailEnd/>
          </a:ln>
        </p:spPr>
      </p:pic>
      <p:sp>
        <p:nvSpPr>
          <p:cNvPr id="3" name="Rectangle 1032"/>
          <p:cNvSpPr>
            <a:spLocks noGrp="1" noChangeArrowheads="1"/>
          </p:cNvSpPr>
          <p:nvPr>
            <p:ph type="dt" sz="half" idx="10"/>
          </p:nvPr>
        </p:nvSpPr>
        <p:spPr>
          <a:xfrm>
            <a:off x="0" y="6597650"/>
            <a:ext cx="1828800" cy="260350"/>
          </a:xfrm>
          <a:solidFill>
            <a:srgbClr val="DDDDDD"/>
          </a:solidFill>
        </p:spPr>
        <p:txBody>
          <a:bodyPr/>
          <a:lstStyle>
            <a:lvl1pPr algn="ctr">
              <a:defRPr sz="1200" smtClean="0">
                <a:latin typeface="Myriad Roman" pitchFamily="34" charset="0"/>
              </a:defRPr>
            </a:lvl1pPr>
          </a:lstStyle>
          <a:p>
            <a:pPr>
              <a:defRPr/>
            </a:pPr>
            <a:r>
              <a:rPr lang="hu-HU"/>
              <a:t>19. April 2007</a:t>
            </a:r>
            <a:endParaRPr lang="en-GB"/>
          </a:p>
        </p:txBody>
      </p:sp>
      <p:sp>
        <p:nvSpPr>
          <p:cNvPr id="4" name="Rectangle 1033"/>
          <p:cNvSpPr>
            <a:spLocks noGrp="1" noChangeArrowheads="1"/>
          </p:cNvSpPr>
          <p:nvPr>
            <p:ph type="ftr" sz="quarter" idx="11"/>
          </p:nvPr>
        </p:nvSpPr>
        <p:spPr>
          <a:xfrm>
            <a:off x="1908175" y="6597650"/>
            <a:ext cx="5867400" cy="260350"/>
          </a:xfrm>
          <a:solidFill>
            <a:srgbClr val="DDDDDD"/>
          </a:solidFill>
        </p:spPr>
        <p:txBody>
          <a:bodyPr/>
          <a:lstStyle>
            <a:lvl1pPr>
              <a:defRPr sz="1200" smtClean="0">
                <a:latin typeface="Myriad Roman" pitchFamily="34" charset="0"/>
              </a:defRPr>
            </a:lvl1pPr>
          </a:lstStyle>
          <a:p>
            <a:pPr>
              <a:defRPr/>
            </a:pPr>
            <a:r>
              <a:rPr lang="de-DE"/>
              <a:t>ConEnergy Symposium Gasspeicherung. Es gilt das gesprochene Wort</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hu-HU"/>
              <a:t>19. April 2007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ConEnergy Symposium Gasspeicherung. Es gilt das gesprochene Wort</a:t>
            </a:r>
          </a:p>
        </p:txBody>
      </p:sp>
      <p:sp>
        <p:nvSpPr>
          <p:cNvPr id="6" name="Rectangle 6"/>
          <p:cNvSpPr>
            <a:spLocks noGrp="1" noChangeArrowheads="1"/>
          </p:cNvSpPr>
          <p:nvPr>
            <p:ph type="sldNum" sz="quarter" idx="12"/>
          </p:nvPr>
        </p:nvSpPr>
        <p:spPr>
          <a:ln/>
        </p:spPr>
        <p:txBody>
          <a:bodyPr/>
          <a:lstStyle>
            <a:lvl1pPr>
              <a:defRPr/>
            </a:lvl1pPr>
          </a:lstStyle>
          <a:p>
            <a:pPr>
              <a:defRPr/>
            </a:pPr>
            <a:fld id="{38C1F70C-B699-4122-89B1-3F961D746DEC}"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hu-HU"/>
              <a:t>19. April 2007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ConEnergy Symposium Gasspeicherung. Es gilt das gesprochene Wort</a:t>
            </a:r>
          </a:p>
        </p:txBody>
      </p:sp>
      <p:sp>
        <p:nvSpPr>
          <p:cNvPr id="6" name="Rectangle 6"/>
          <p:cNvSpPr>
            <a:spLocks noGrp="1" noChangeArrowheads="1"/>
          </p:cNvSpPr>
          <p:nvPr>
            <p:ph type="sldNum" sz="quarter" idx="12"/>
          </p:nvPr>
        </p:nvSpPr>
        <p:spPr>
          <a:ln/>
        </p:spPr>
        <p:txBody>
          <a:bodyPr/>
          <a:lstStyle>
            <a:lvl1pPr>
              <a:defRPr/>
            </a:lvl1pPr>
          </a:lstStyle>
          <a:p>
            <a:pPr>
              <a:defRPr/>
            </a:pPr>
            <a:fld id="{82D7DB67-C72C-47CC-B6BF-BA6EB0BC74C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hu-HU"/>
              <a:t>19. April 2007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ConEnergy Symposium Gasspeicherung. Es gilt das gesprochene Wort</a:t>
            </a:r>
          </a:p>
        </p:txBody>
      </p:sp>
      <p:sp>
        <p:nvSpPr>
          <p:cNvPr id="6" name="Rectangle 6"/>
          <p:cNvSpPr>
            <a:spLocks noGrp="1" noChangeArrowheads="1"/>
          </p:cNvSpPr>
          <p:nvPr>
            <p:ph type="sldNum" sz="quarter" idx="12"/>
          </p:nvPr>
        </p:nvSpPr>
        <p:spPr>
          <a:ln/>
        </p:spPr>
        <p:txBody>
          <a:bodyPr/>
          <a:lstStyle>
            <a:lvl1pPr>
              <a:defRPr/>
            </a:lvl1pPr>
          </a:lstStyle>
          <a:p>
            <a:pPr>
              <a:defRPr/>
            </a:pPr>
            <a:fld id="{2D28868A-EC6F-4E15-9E29-0BC681872928}"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r>
              <a:rPr lang="hu-HU"/>
              <a:t>19. April 2007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ConEnergy Symposium Gasspeicherung. Es gilt das gesprochene Wort</a:t>
            </a:r>
          </a:p>
        </p:txBody>
      </p:sp>
      <p:sp>
        <p:nvSpPr>
          <p:cNvPr id="6" name="Rectangle 6"/>
          <p:cNvSpPr>
            <a:spLocks noGrp="1" noChangeArrowheads="1"/>
          </p:cNvSpPr>
          <p:nvPr>
            <p:ph type="sldNum" sz="quarter" idx="12"/>
          </p:nvPr>
        </p:nvSpPr>
        <p:spPr>
          <a:ln/>
        </p:spPr>
        <p:txBody>
          <a:bodyPr/>
          <a:lstStyle>
            <a:lvl1pPr>
              <a:defRPr/>
            </a:lvl1pPr>
          </a:lstStyle>
          <a:p>
            <a:pPr>
              <a:defRPr/>
            </a:pPr>
            <a:fld id="{BEB8AB1C-8244-4D34-B9CD-279A7423546C}"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r>
              <a:rPr lang="hu-HU"/>
              <a:t>19. April 2007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ConEnergy Symposium Gasspeicherung. Es gilt das gesprochene Wort</a:t>
            </a:r>
          </a:p>
        </p:txBody>
      </p:sp>
      <p:sp>
        <p:nvSpPr>
          <p:cNvPr id="7" name="Rectangle 6"/>
          <p:cNvSpPr>
            <a:spLocks noGrp="1" noChangeArrowheads="1"/>
          </p:cNvSpPr>
          <p:nvPr>
            <p:ph type="sldNum" sz="quarter" idx="12"/>
          </p:nvPr>
        </p:nvSpPr>
        <p:spPr>
          <a:ln/>
        </p:spPr>
        <p:txBody>
          <a:bodyPr/>
          <a:lstStyle>
            <a:lvl1pPr>
              <a:defRPr/>
            </a:lvl1pPr>
          </a:lstStyle>
          <a:p>
            <a:pPr>
              <a:defRPr/>
            </a:pPr>
            <a:fld id="{625D8D88-9F79-4FE4-A5DC-DF8A79DE8E52}"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r>
              <a:rPr lang="hu-HU"/>
              <a:t>19. April 2007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ConEnergy Symposium Gasspeicherung. Es gilt das gesprochene Wort</a:t>
            </a:r>
          </a:p>
        </p:txBody>
      </p:sp>
      <p:sp>
        <p:nvSpPr>
          <p:cNvPr id="9" name="Rectangle 6"/>
          <p:cNvSpPr>
            <a:spLocks noGrp="1" noChangeArrowheads="1"/>
          </p:cNvSpPr>
          <p:nvPr>
            <p:ph type="sldNum" sz="quarter" idx="12"/>
          </p:nvPr>
        </p:nvSpPr>
        <p:spPr>
          <a:ln/>
        </p:spPr>
        <p:txBody>
          <a:bodyPr/>
          <a:lstStyle>
            <a:lvl1pPr>
              <a:defRPr/>
            </a:lvl1pPr>
          </a:lstStyle>
          <a:p>
            <a:pPr>
              <a:defRPr/>
            </a:pPr>
            <a:fld id="{4904A92B-BAA9-4430-B91B-153B23011837}"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r>
              <a:rPr lang="hu-HU"/>
              <a:t>19. April 2007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ConEnergy Symposium Gasspeicherung. Es gilt das gesprochene Wort</a:t>
            </a:r>
          </a:p>
        </p:txBody>
      </p:sp>
      <p:sp>
        <p:nvSpPr>
          <p:cNvPr id="5" name="Rectangle 6"/>
          <p:cNvSpPr>
            <a:spLocks noGrp="1" noChangeArrowheads="1"/>
          </p:cNvSpPr>
          <p:nvPr>
            <p:ph type="sldNum" sz="quarter" idx="12"/>
          </p:nvPr>
        </p:nvSpPr>
        <p:spPr>
          <a:ln/>
        </p:spPr>
        <p:txBody>
          <a:bodyPr/>
          <a:lstStyle>
            <a:lvl1pPr>
              <a:defRPr/>
            </a:lvl1pPr>
          </a:lstStyle>
          <a:p>
            <a:pPr>
              <a:defRPr/>
            </a:pPr>
            <a:fld id="{E9C0A3A5-346C-4565-8D59-70ED9E946DF9}"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átum helye 4"/>
          <p:cNvSpPr>
            <a:spLocks noGrp="1"/>
          </p:cNvSpPr>
          <p:nvPr>
            <p:ph type="dt" sz="half" idx="10"/>
          </p:nvPr>
        </p:nvSpPr>
        <p:spPr/>
        <p:txBody>
          <a:bodyPr/>
          <a:lstStyle>
            <a:lvl1pPr>
              <a:defRPr/>
            </a:lvl1pPr>
          </a:lstStyle>
          <a:p>
            <a:pPr>
              <a:defRPr/>
            </a:pPr>
            <a:r>
              <a:rPr lang="hu-HU"/>
              <a:t>19. April 2007</a:t>
            </a:r>
            <a:endParaRPr lang="en-US"/>
          </a:p>
        </p:txBody>
      </p:sp>
      <p:sp>
        <p:nvSpPr>
          <p:cNvPr id="3" name="Dia számának helye 5"/>
          <p:cNvSpPr>
            <a:spLocks noGrp="1"/>
          </p:cNvSpPr>
          <p:nvPr>
            <p:ph type="sldNum" sz="quarter" idx="11"/>
          </p:nvPr>
        </p:nvSpPr>
        <p:spPr>
          <a:xfrm>
            <a:off x="7010400" y="6381750"/>
            <a:ext cx="2133600" cy="476250"/>
          </a:xfrm>
        </p:spPr>
        <p:txBody>
          <a:bodyPr/>
          <a:lstStyle>
            <a:lvl1pPr>
              <a:defRPr sz="1200" smtClean="0">
                <a:solidFill>
                  <a:srgbClr val="000099"/>
                </a:solidFill>
                <a:latin typeface="+mn-lt"/>
              </a:defRPr>
            </a:lvl1pPr>
          </a:lstStyle>
          <a:p>
            <a:pPr>
              <a:defRPr/>
            </a:pPr>
            <a:fld id="{EE8E5AC0-B0CC-40B4-9993-4DD75B59471E}" type="slidenum">
              <a:rPr lang="en-US"/>
              <a:pPr>
                <a:defRPr/>
              </a:pPr>
              <a:t>‹#›</a:t>
            </a:fld>
            <a:endParaRPr lang="en-US" dirty="0"/>
          </a:p>
        </p:txBody>
      </p:sp>
      <p:sp>
        <p:nvSpPr>
          <p:cNvPr id="4" name="Élőláb helye 6"/>
          <p:cNvSpPr>
            <a:spLocks noGrp="1"/>
          </p:cNvSpPr>
          <p:nvPr>
            <p:ph type="ftr" sz="quarter" idx="12"/>
          </p:nvPr>
        </p:nvSpPr>
        <p:spPr/>
        <p:txBody>
          <a:bodyPr/>
          <a:lstStyle>
            <a:lvl1pPr>
              <a:defRPr smtClean="0"/>
            </a:lvl1pPr>
          </a:lstStyle>
          <a:p>
            <a:pPr>
              <a:defRPr/>
            </a:pPr>
            <a:r>
              <a:rPr lang="en-US"/>
              <a:t>ConEnergy Symposium Gasspeicherung. Es gilt das gesprochene Wort</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hu-HU"/>
              <a:t>19. April 2007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ConEnergy Symposium Gasspeicherung. Es gilt das gesprochene Wort</a:t>
            </a:r>
          </a:p>
        </p:txBody>
      </p:sp>
      <p:sp>
        <p:nvSpPr>
          <p:cNvPr id="7" name="Rectangle 6"/>
          <p:cNvSpPr>
            <a:spLocks noGrp="1" noChangeArrowheads="1"/>
          </p:cNvSpPr>
          <p:nvPr>
            <p:ph type="sldNum" sz="quarter" idx="12"/>
          </p:nvPr>
        </p:nvSpPr>
        <p:spPr>
          <a:ln/>
        </p:spPr>
        <p:txBody>
          <a:bodyPr/>
          <a:lstStyle>
            <a:lvl1pPr>
              <a:defRPr/>
            </a:lvl1pPr>
          </a:lstStyle>
          <a:p>
            <a:pPr>
              <a:defRPr/>
            </a:pPr>
            <a:fld id="{7F4A4202-F225-4F34-8A43-574B5668EB28}"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hu-HU"/>
              <a:t>19. April 2007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ConEnergy Symposium Gasspeicherung. Es gilt das gesprochene Wort</a:t>
            </a:r>
          </a:p>
        </p:txBody>
      </p:sp>
      <p:sp>
        <p:nvSpPr>
          <p:cNvPr id="7" name="Rectangle 6"/>
          <p:cNvSpPr>
            <a:spLocks noGrp="1" noChangeArrowheads="1"/>
          </p:cNvSpPr>
          <p:nvPr>
            <p:ph type="sldNum" sz="quarter" idx="12"/>
          </p:nvPr>
        </p:nvSpPr>
        <p:spPr>
          <a:ln/>
        </p:spPr>
        <p:txBody>
          <a:bodyPr/>
          <a:lstStyle>
            <a:lvl1pPr>
              <a:defRPr/>
            </a:lvl1pPr>
          </a:lstStyle>
          <a:p>
            <a:pPr>
              <a:defRPr/>
            </a:pPr>
            <a:fld id="{A69A807D-6382-488A-B314-BEC83414EB5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08400" y="115888"/>
            <a:ext cx="5265738" cy="779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Times New Roman" pitchFamily="18" charset="0"/>
                <a:cs typeface="+mn-cs"/>
              </a:defRPr>
            </a:lvl1pPr>
          </a:lstStyle>
          <a:p>
            <a:pPr>
              <a:defRPr/>
            </a:pPr>
            <a:r>
              <a:rPr lang="hu-HU"/>
              <a:t>19. April 2007</a:t>
            </a:r>
            <a:endParaRPr lang="en-US"/>
          </a:p>
        </p:txBody>
      </p:sp>
      <p:sp>
        <p:nvSpPr>
          <p:cNvPr id="160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r>
              <a:rPr lang="en-US"/>
              <a:t>ConEnergy Symposium Gasspeicherung. Es gilt das gesprochene Wort</a:t>
            </a:r>
          </a:p>
        </p:txBody>
      </p:sp>
      <p:sp>
        <p:nvSpPr>
          <p:cNvPr id="160774" name="Rectangle 6"/>
          <p:cNvSpPr>
            <a:spLocks noGrp="1" noChangeArrowheads="1"/>
          </p:cNvSpPr>
          <p:nvPr>
            <p:ph type="sldNum" sz="quarter" idx="4"/>
          </p:nvPr>
        </p:nvSpPr>
        <p:spPr bwMode="auto">
          <a:xfrm>
            <a:off x="6875463" y="64817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rgbClr val="000099"/>
                </a:solidFill>
                <a:latin typeface="+mj-lt"/>
                <a:cs typeface="+mn-cs"/>
              </a:defRPr>
            </a:lvl1pPr>
          </a:lstStyle>
          <a:p>
            <a:pPr>
              <a:defRPr/>
            </a:pPr>
            <a:fld id="{41C3ED4B-13D2-463F-A7DD-B47234051C74}" type="slidenum">
              <a:rPr lang="en-US"/>
              <a:pPr>
                <a:defRPr/>
              </a:pPr>
              <a:t>‹#›</a:t>
            </a:fld>
            <a:endParaRPr lang="en-US" dirty="0"/>
          </a:p>
        </p:txBody>
      </p:sp>
      <p:pic>
        <p:nvPicPr>
          <p:cNvPr id="1031" name="Picture 8" descr="blocks_GSE_tagline"/>
          <p:cNvPicPr>
            <a:picLocks noChangeAspect="1" noChangeArrowheads="1"/>
          </p:cNvPicPr>
          <p:nvPr userDrawn="1"/>
        </p:nvPicPr>
        <p:blipFill>
          <a:blip r:embed="rId13" cstate="print"/>
          <a:srcRect/>
          <a:stretch>
            <a:fillRect/>
          </a:stretch>
        </p:blipFill>
        <p:spPr bwMode="auto">
          <a:xfrm>
            <a:off x="179388" y="115888"/>
            <a:ext cx="3455987" cy="658812"/>
          </a:xfrm>
          <a:prstGeom prst="rect">
            <a:avLst/>
          </a:prstGeom>
          <a:noFill/>
          <a:ln w="9525">
            <a:noFill/>
            <a:miter lim="800000"/>
            <a:headEnd/>
            <a:tailEnd/>
          </a:ln>
        </p:spPr>
      </p:pic>
      <p:cxnSp>
        <p:nvCxnSpPr>
          <p:cNvPr id="1032" name="Egyenes összekötő 8"/>
          <p:cNvCxnSpPr>
            <a:cxnSpLocks noChangeShapeType="1"/>
          </p:cNvCxnSpPr>
          <p:nvPr userDrawn="1"/>
        </p:nvCxnSpPr>
        <p:spPr bwMode="auto">
          <a:xfrm>
            <a:off x="0" y="908050"/>
            <a:ext cx="9144000" cy="0"/>
          </a:xfrm>
          <a:prstGeom prst="line">
            <a:avLst/>
          </a:prstGeom>
          <a:noFill/>
          <a:ln w="9525" algn="ctr">
            <a:solidFill>
              <a:srgbClr val="000099"/>
            </a:solidFill>
            <a:round/>
            <a:headEnd/>
            <a:tailEnd/>
          </a:ln>
        </p:spPr>
      </p:cxnSp>
    </p:spTree>
  </p:cSld>
  <p:clrMap bg1="lt1" tx1="dk1" bg2="lt2" tx2="dk2" accent1="accent1" accent2="accent2" accent3="accent3" accent4="accent4" accent5="accent5" accent6="accent6" hlink="hlink" folHlink="folHlink"/>
  <p:sldLayoutIdLst>
    <p:sldLayoutId id="2147483713" r:id="rId1"/>
    <p:sldLayoutId id="2147483704" r:id="rId2"/>
    <p:sldLayoutId id="2147483705" r:id="rId3"/>
    <p:sldLayoutId id="2147483706" r:id="rId4"/>
    <p:sldLayoutId id="2147483707" r:id="rId5"/>
    <p:sldLayoutId id="2147483708" r:id="rId6"/>
    <p:sldLayoutId id="2147483714" r:id="rId7"/>
    <p:sldLayoutId id="2147483709" r:id="rId8"/>
    <p:sldLayoutId id="2147483710" r:id="rId9"/>
    <p:sldLayoutId id="2147483711" r:id="rId10"/>
    <p:sldLayoutId id="2147483712"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pitchFamily="34" charset="0"/>
        </a:defRPr>
      </a:lvl2pPr>
      <a:lvl3pPr algn="ctr" rtl="0" eaLnBrk="0" fontAlgn="base" hangingPunct="0">
        <a:spcBef>
          <a:spcPct val="0"/>
        </a:spcBef>
        <a:spcAft>
          <a:spcPct val="0"/>
        </a:spcAft>
        <a:defRPr sz="2400">
          <a:solidFill>
            <a:schemeClr val="tx2"/>
          </a:solidFill>
          <a:latin typeface="Arial" pitchFamily="34" charset="0"/>
        </a:defRPr>
      </a:lvl3pPr>
      <a:lvl4pPr algn="ctr" rtl="0" eaLnBrk="0" fontAlgn="base" hangingPunct="0">
        <a:spcBef>
          <a:spcPct val="0"/>
        </a:spcBef>
        <a:spcAft>
          <a:spcPct val="0"/>
        </a:spcAft>
        <a:defRPr sz="2400">
          <a:solidFill>
            <a:schemeClr val="tx2"/>
          </a:solidFill>
          <a:latin typeface="Arial" pitchFamily="34" charset="0"/>
        </a:defRPr>
      </a:lvl4pPr>
      <a:lvl5pPr algn="ctr" rtl="0" eaLnBrk="0" fontAlgn="base" hangingPunct="0">
        <a:spcBef>
          <a:spcPct val="0"/>
        </a:spcBef>
        <a:spcAft>
          <a:spcPct val="0"/>
        </a:spcAft>
        <a:defRPr sz="2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gie.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image" Target="../media/image7.png"/><Relationship Id="rId3" Type="http://schemas.openxmlformats.org/officeDocument/2006/relationships/tags" Target="../tags/tag7.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image" Target="../media/image10.png"/><Relationship Id="rId47" Type="http://schemas.openxmlformats.org/officeDocument/2006/relationships/image" Target="../media/image15.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image" Target="../media/image6.png"/><Relationship Id="rId46" Type="http://schemas.openxmlformats.org/officeDocument/2006/relationships/image" Target="../media/image14.png"/><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41" Type="http://schemas.openxmlformats.org/officeDocument/2006/relationships/image" Target="../media/image9.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notesSlide" Target="../notesSlides/notesSlide6.xml"/><Relationship Id="rId40" Type="http://schemas.openxmlformats.org/officeDocument/2006/relationships/image" Target="../media/image8.png"/><Relationship Id="rId45" Type="http://schemas.openxmlformats.org/officeDocument/2006/relationships/image" Target="../media/image13.pn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slideLayout" Target="../slideLayouts/slideLayout2.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4" Type="http://schemas.openxmlformats.org/officeDocument/2006/relationships/image" Target="../media/image12.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idx="4294967295"/>
          </p:nvPr>
        </p:nvSpPr>
        <p:spPr>
          <a:xfrm>
            <a:off x="357188" y="2143125"/>
            <a:ext cx="8501062" cy="1714500"/>
          </a:xfrm>
          <a:solidFill>
            <a:srgbClr val="FFFFFF"/>
          </a:solidFill>
        </p:spPr>
        <p:txBody>
          <a:bodyPr/>
          <a:lstStyle/>
          <a:p>
            <a:pPr eaLnBrk="1" hangingPunct="1"/>
            <a:r>
              <a:rPr lang="en-US" sz="3200" b="1" dirty="0" smtClean="0">
                <a:solidFill>
                  <a:srgbClr val="00007A"/>
                </a:solidFill>
                <a:cs typeface="Arial" pitchFamily="34" charset="0"/>
              </a:rPr>
              <a:t>Regional Storage Investment</a:t>
            </a:r>
            <a:endParaRPr lang="en-US" sz="3200" dirty="0" smtClean="0">
              <a:solidFill>
                <a:srgbClr val="00007A"/>
              </a:solidFill>
              <a:latin typeface="TimesNewRomanPSMT"/>
            </a:endParaRPr>
          </a:p>
        </p:txBody>
      </p:sp>
      <p:sp>
        <p:nvSpPr>
          <p:cNvPr id="4099" name="Text Box 3"/>
          <p:cNvSpPr txBox="1">
            <a:spLocks noChangeArrowheads="1"/>
          </p:cNvSpPr>
          <p:nvPr/>
        </p:nvSpPr>
        <p:spPr bwMode="auto">
          <a:xfrm>
            <a:off x="714375" y="3860800"/>
            <a:ext cx="7843838" cy="2657475"/>
          </a:xfrm>
          <a:prstGeom prst="rect">
            <a:avLst/>
          </a:prstGeom>
          <a:noFill/>
          <a:ln w="9525">
            <a:noFill/>
            <a:miter lim="800000"/>
            <a:headEnd/>
            <a:tailEnd/>
          </a:ln>
        </p:spPr>
        <p:txBody>
          <a:bodyPr/>
          <a:lstStyle/>
          <a:p>
            <a:pPr algn="ctr" eaLnBrk="0" hangingPunct="0"/>
            <a:r>
              <a:rPr lang="en-US" sz="2800" b="1"/>
              <a:t>Artúr Böröcz</a:t>
            </a:r>
          </a:p>
          <a:p>
            <a:pPr algn="ctr" eaLnBrk="0" hangingPunct="0"/>
            <a:endParaRPr lang="en-US" b="1"/>
          </a:p>
          <a:p>
            <a:pPr algn="ctr" eaLnBrk="0" hangingPunct="0"/>
            <a:r>
              <a:rPr lang="en-US" sz="2000" b="1"/>
              <a:t>Security of Supply Working Group GSE </a:t>
            </a:r>
          </a:p>
          <a:p>
            <a:pPr algn="ctr" eaLnBrk="0" hangingPunct="0"/>
            <a:r>
              <a:rPr lang="en-US" sz="2000" b="1"/>
              <a:t>Regulatory Expert, E.ON Földgáz Storage Zrt.</a:t>
            </a:r>
          </a:p>
          <a:p>
            <a:pPr algn="ctr" eaLnBrk="0" hangingPunct="0"/>
            <a:endParaRPr lang="en-US" sz="1200" b="1"/>
          </a:p>
          <a:p>
            <a:pPr algn="ctr" eaLnBrk="0" hangingPunct="0"/>
            <a:endParaRPr lang="en-US" sz="1200" b="1"/>
          </a:p>
          <a:p>
            <a:pPr algn="ctr" eaLnBrk="0" hangingPunct="0"/>
            <a:r>
              <a:rPr lang="en-US" b="1"/>
              <a:t>ENTSOG Workshop </a:t>
            </a:r>
          </a:p>
          <a:p>
            <a:pPr algn="ctr" eaLnBrk="0" hangingPunct="0"/>
            <a:r>
              <a:rPr lang="en-US" b="1"/>
              <a:t>Bruxelles, 22</a:t>
            </a:r>
            <a:r>
              <a:rPr lang="en-US" b="1" baseline="30000"/>
              <a:t>nd</a:t>
            </a:r>
            <a:r>
              <a:rPr lang="en-US" b="1"/>
              <a:t> February 2011</a:t>
            </a:r>
          </a:p>
          <a:p>
            <a:pPr algn="ctr" eaLnBrk="0" hangingPunct="0"/>
            <a:r>
              <a:rPr lang="en-US" b="1"/>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pPr>
              <a:defRPr/>
            </a:pPr>
            <a:fld id="{2D28868A-EC6F-4E15-9E29-0BC681872928}" type="slidenum">
              <a:rPr lang="en-US" smtClean="0"/>
              <a:pPr>
                <a:defRPr/>
              </a:pPr>
              <a:t>10</a:t>
            </a:fld>
            <a:endParaRPr lang="en-US" dirty="0"/>
          </a:p>
        </p:txBody>
      </p:sp>
      <p:sp>
        <p:nvSpPr>
          <p:cNvPr id="5" name="Rectangle 16"/>
          <p:cNvSpPr>
            <a:spLocks noChangeArrowheads="1"/>
          </p:cNvSpPr>
          <p:nvPr/>
        </p:nvSpPr>
        <p:spPr bwMode="gray">
          <a:xfrm>
            <a:off x="4427984" y="188913"/>
            <a:ext cx="4392488" cy="719137"/>
          </a:xfrm>
          <a:prstGeom prst="rect">
            <a:avLst/>
          </a:prstGeom>
          <a:noFill/>
          <a:ln w="9525">
            <a:noFill/>
            <a:miter lim="800000"/>
            <a:headEnd/>
            <a:tailEnd/>
          </a:ln>
        </p:spPr>
        <p:txBody>
          <a:bodyPr lIns="0" tIns="0" rIns="0" bIns="0"/>
          <a:lstStyle/>
          <a:p>
            <a:pPr algn="ctr" eaLnBrk="0" hangingPunct="0">
              <a:spcBef>
                <a:spcPct val="30000"/>
              </a:spcBef>
              <a:buClr>
                <a:schemeClr val="tx2"/>
              </a:buClr>
            </a:pPr>
            <a:r>
              <a:rPr lang="hu-HU" sz="2000" b="1" dirty="0" smtClean="0">
                <a:solidFill>
                  <a:srgbClr val="000099"/>
                </a:solidFill>
                <a:latin typeface="+mj-lt"/>
                <a:ea typeface="+mj-ea"/>
                <a:cs typeface="+mj-cs"/>
              </a:rPr>
              <a:t>6. </a:t>
            </a:r>
            <a:r>
              <a:rPr lang="en-US" sz="2000" b="1" dirty="0" smtClean="0">
                <a:solidFill>
                  <a:srgbClr val="000099"/>
                </a:solidFill>
                <a:latin typeface="+mj-lt"/>
                <a:ea typeface="+mj-ea"/>
                <a:cs typeface="+mj-cs"/>
              </a:rPr>
              <a:t>Potential </a:t>
            </a:r>
            <a:r>
              <a:rPr lang="en-US" sz="2000" b="1" dirty="0" smtClean="0">
                <a:solidFill>
                  <a:srgbClr val="000099"/>
                </a:solidFill>
                <a:latin typeface="+mj-lt"/>
                <a:ea typeface="+mj-ea"/>
                <a:cs typeface="+mj-cs"/>
              </a:rPr>
              <a:t>cooperation between SSOs and TSOs</a:t>
            </a:r>
            <a:endParaRPr lang="en-US" sz="2000" b="1" dirty="0">
              <a:solidFill>
                <a:srgbClr val="000099"/>
              </a:solidFill>
              <a:latin typeface="+mj-lt"/>
              <a:ea typeface="+mj-ea"/>
              <a:cs typeface="+mj-cs"/>
            </a:endParaRPr>
          </a:p>
        </p:txBody>
      </p:sp>
      <p:sp>
        <p:nvSpPr>
          <p:cNvPr id="6" name="AutoShape 5"/>
          <p:cNvSpPr>
            <a:spLocks noChangeArrowheads="1"/>
          </p:cNvSpPr>
          <p:nvPr/>
        </p:nvSpPr>
        <p:spPr bwMode="gray">
          <a:xfrm>
            <a:off x="5796136" y="1772816"/>
            <a:ext cx="1832471" cy="1656903"/>
          </a:xfrm>
          <a:prstGeom prst="flowChartAlternateProcess">
            <a:avLst/>
          </a:prstGeom>
          <a:solidFill>
            <a:schemeClr val="bg2">
              <a:lumMod val="20000"/>
              <a:lumOff val="80000"/>
            </a:schemeClr>
          </a:solidFill>
          <a:ln w="22225">
            <a:solidFill>
              <a:srgbClr val="000099"/>
            </a:solidFill>
            <a:miter lim="800000"/>
            <a:headEnd/>
            <a:tailEnd type="none" w="med" len="lg"/>
          </a:ln>
        </p:spPr>
        <p:txBody>
          <a:bodyPr wrap="none" lIns="0" tIns="0" rIns="0" bIns="0" anchor="ctr"/>
          <a:lstStyle/>
          <a:p>
            <a:pPr eaLnBrk="0" hangingPunct="0">
              <a:defRPr/>
            </a:pPr>
            <a:endParaRPr lang="en-US" smtClean="0">
              <a:cs typeface="+mn-cs"/>
            </a:endParaRPr>
          </a:p>
          <a:p>
            <a:pPr eaLnBrk="0" hangingPunct="0">
              <a:defRPr/>
            </a:pPr>
            <a:endParaRPr lang="en-US">
              <a:cs typeface="+mn-cs"/>
            </a:endParaRPr>
          </a:p>
        </p:txBody>
      </p:sp>
      <p:sp>
        <p:nvSpPr>
          <p:cNvPr id="12" name="Szövegdoboz 11"/>
          <p:cNvSpPr txBox="1"/>
          <p:nvPr/>
        </p:nvSpPr>
        <p:spPr>
          <a:xfrm>
            <a:off x="5868144" y="2204864"/>
            <a:ext cx="1728192" cy="923330"/>
          </a:xfrm>
          <a:prstGeom prst="rect">
            <a:avLst/>
          </a:prstGeom>
          <a:noFill/>
        </p:spPr>
        <p:txBody>
          <a:bodyPr wrap="square" rtlCol="0">
            <a:spAutoFit/>
          </a:bodyPr>
          <a:lstStyle/>
          <a:p>
            <a:pPr algn="ctr"/>
            <a:r>
              <a:rPr lang="en-US" b="1" smtClean="0"/>
              <a:t>Harmonizing measurement units</a:t>
            </a:r>
            <a:endParaRPr lang="en-US" b="1"/>
          </a:p>
        </p:txBody>
      </p:sp>
      <p:sp>
        <p:nvSpPr>
          <p:cNvPr id="13" name="AutoShape 5"/>
          <p:cNvSpPr>
            <a:spLocks noChangeArrowheads="1"/>
          </p:cNvSpPr>
          <p:nvPr/>
        </p:nvSpPr>
        <p:spPr bwMode="gray">
          <a:xfrm>
            <a:off x="3675633" y="1772816"/>
            <a:ext cx="1832471" cy="1656903"/>
          </a:xfrm>
          <a:prstGeom prst="flowChartAlternateProcess">
            <a:avLst/>
          </a:prstGeom>
          <a:solidFill>
            <a:schemeClr val="bg2">
              <a:lumMod val="20000"/>
              <a:lumOff val="80000"/>
            </a:schemeClr>
          </a:solidFill>
          <a:ln w="22225">
            <a:solidFill>
              <a:srgbClr val="000099"/>
            </a:solidFill>
            <a:miter lim="800000"/>
            <a:headEnd/>
            <a:tailEnd type="none" w="med" len="lg"/>
          </a:ln>
        </p:spPr>
        <p:txBody>
          <a:bodyPr wrap="none" lIns="0" tIns="0" rIns="0" bIns="0" anchor="ctr"/>
          <a:lstStyle/>
          <a:p>
            <a:pPr eaLnBrk="0" hangingPunct="0">
              <a:defRPr/>
            </a:pPr>
            <a:endParaRPr lang="en-US" smtClean="0">
              <a:cs typeface="+mn-cs"/>
            </a:endParaRPr>
          </a:p>
          <a:p>
            <a:pPr eaLnBrk="0" hangingPunct="0">
              <a:defRPr/>
            </a:pPr>
            <a:endParaRPr lang="en-US">
              <a:cs typeface="+mn-cs"/>
            </a:endParaRPr>
          </a:p>
        </p:txBody>
      </p:sp>
      <p:sp>
        <p:nvSpPr>
          <p:cNvPr id="14" name="Szövegdoboz 13"/>
          <p:cNvSpPr txBox="1"/>
          <p:nvPr/>
        </p:nvSpPr>
        <p:spPr>
          <a:xfrm>
            <a:off x="3747641" y="2276872"/>
            <a:ext cx="1728192" cy="369332"/>
          </a:xfrm>
          <a:prstGeom prst="rect">
            <a:avLst/>
          </a:prstGeom>
          <a:noFill/>
        </p:spPr>
        <p:txBody>
          <a:bodyPr wrap="square" rtlCol="0">
            <a:spAutoFit/>
          </a:bodyPr>
          <a:lstStyle/>
          <a:p>
            <a:pPr algn="ctr"/>
            <a:r>
              <a:rPr lang="en-US" b="1" smtClean="0"/>
              <a:t>Gas quality</a:t>
            </a:r>
            <a:endParaRPr lang="en-US" b="1"/>
          </a:p>
        </p:txBody>
      </p:sp>
      <p:sp>
        <p:nvSpPr>
          <p:cNvPr id="15" name="AutoShape 5"/>
          <p:cNvSpPr>
            <a:spLocks noChangeArrowheads="1"/>
          </p:cNvSpPr>
          <p:nvPr/>
        </p:nvSpPr>
        <p:spPr bwMode="gray">
          <a:xfrm>
            <a:off x="1515393" y="3716313"/>
            <a:ext cx="1832471" cy="1656903"/>
          </a:xfrm>
          <a:prstGeom prst="flowChartAlternateProcess">
            <a:avLst/>
          </a:prstGeom>
          <a:solidFill>
            <a:schemeClr val="bg2">
              <a:lumMod val="20000"/>
              <a:lumOff val="80000"/>
            </a:schemeClr>
          </a:solidFill>
          <a:ln w="22225">
            <a:solidFill>
              <a:srgbClr val="000099"/>
            </a:solidFill>
            <a:miter lim="800000"/>
            <a:headEnd/>
            <a:tailEnd type="none" w="med" len="lg"/>
          </a:ln>
        </p:spPr>
        <p:txBody>
          <a:bodyPr wrap="none" lIns="0" tIns="0" rIns="0" bIns="0" anchor="ctr"/>
          <a:lstStyle/>
          <a:p>
            <a:pPr eaLnBrk="0" hangingPunct="0">
              <a:defRPr/>
            </a:pPr>
            <a:endParaRPr lang="en-US" smtClean="0">
              <a:cs typeface="+mn-cs"/>
            </a:endParaRPr>
          </a:p>
          <a:p>
            <a:pPr eaLnBrk="0" hangingPunct="0">
              <a:defRPr/>
            </a:pPr>
            <a:endParaRPr lang="en-US">
              <a:cs typeface="+mn-cs"/>
            </a:endParaRPr>
          </a:p>
        </p:txBody>
      </p:sp>
      <p:sp>
        <p:nvSpPr>
          <p:cNvPr id="16" name="Szövegdoboz 15"/>
          <p:cNvSpPr txBox="1"/>
          <p:nvPr/>
        </p:nvSpPr>
        <p:spPr>
          <a:xfrm>
            <a:off x="1587401" y="4220369"/>
            <a:ext cx="1584176" cy="646331"/>
          </a:xfrm>
          <a:prstGeom prst="rect">
            <a:avLst/>
          </a:prstGeom>
          <a:noFill/>
        </p:spPr>
        <p:txBody>
          <a:bodyPr wrap="square" rtlCol="0">
            <a:spAutoFit/>
          </a:bodyPr>
          <a:lstStyle/>
          <a:p>
            <a:pPr algn="ctr"/>
            <a:r>
              <a:rPr lang="en-US" b="1" smtClean="0"/>
              <a:t>Network Code</a:t>
            </a:r>
            <a:endParaRPr lang="en-US" b="1"/>
          </a:p>
        </p:txBody>
      </p:sp>
      <p:sp>
        <p:nvSpPr>
          <p:cNvPr id="17" name="AutoShape 5"/>
          <p:cNvSpPr>
            <a:spLocks noChangeArrowheads="1"/>
          </p:cNvSpPr>
          <p:nvPr/>
        </p:nvSpPr>
        <p:spPr bwMode="gray">
          <a:xfrm>
            <a:off x="1515393" y="1772816"/>
            <a:ext cx="1832471" cy="1656903"/>
          </a:xfrm>
          <a:prstGeom prst="flowChartAlternateProcess">
            <a:avLst/>
          </a:prstGeom>
          <a:solidFill>
            <a:schemeClr val="bg2">
              <a:lumMod val="20000"/>
              <a:lumOff val="80000"/>
            </a:schemeClr>
          </a:solidFill>
          <a:ln w="22225">
            <a:solidFill>
              <a:srgbClr val="000099"/>
            </a:solidFill>
            <a:miter lim="800000"/>
            <a:headEnd/>
            <a:tailEnd type="none" w="med" len="lg"/>
          </a:ln>
        </p:spPr>
        <p:txBody>
          <a:bodyPr wrap="none" lIns="0" tIns="0" rIns="0" bIns="0" anchor="ctr"/>
          <a:lstStyle/>
          <a:p>
            <a:pPr eaLnBrk="0" hangingPunct="0">
              <a:defRPr/>
            </a:pPr>
            <a:endParaRPr lang="en-US" smtClean="0">
              <a:cs typeface="+mn-cs"/>
            </a:endParaRPr>
          </a:p>
          <a:p>
            <a:pPr eaLnBrk="0" hangingPunct="0">
              <a:defRPr/>
            </a:pPr>
            <a:endParaRPr lang="en-US">
              <a:cs typeface="+mn-cs"/>
            </a:endParaRPr>
          </a:p>
        </p:txBody>
      </p:sp>
      <p:sp>
        <p:nvSpPr>
          <p:cNvPr id="18" name="Szövegdoboz 17"/>
          <p:cNvSpPr txBox="1"/>
          <p:nvPr/>
        </p:nvSpPr>
        <p:spPr>
          <a:xfrm>
            <a:off x="1475656" y="1988840"/>
            <a:ext cx="1872208" cy="1200329"/>
          </a:xfrm>
          <a:prstGeom prst="rect">
            <a:avLst/>
          </a:prstGeom>
          <a:noFill/>
        </p:spPr>
        <p:txBody>
          <a:bodyPr wrap="square" rtlCol="0">
            <a:spAutoFit/>
          </a:bodyPr>
          <a:lstStyle/>
          <a:p>
            <a:pPr algn="ctr"/>
            <a:r>
              <a:rPr lang="en-US" b="1" smtClean="0"/>
              <a:t>Products with reasonable cross boarder fees</a:t>
            </a:r>
            <a:endParaRPr lang="en-US" b="1"/>
          </a:p>
        </p:txBody>
      </p:sp>
      <p:sp>
        <p:nvSpPr>
          <p:cNvPr id="19" name="AutoShape 5"/>
          <p:cNvSpPr>
            <a:spLocks noChangeArrowheads="1"/>
          </p:cNvSpPr>
          <p:nvPr/>
        </p:nvSpPr>
        <p:spPr bwMode="gray">
          <a:xfrm>
            <a:off x="5835873" y="3716313"/>
            <a:ext cx="1832471" cy="1656903"/>
          </a:xfrm>
          <a:prstGeom prst="flowChartAlternateProcess">
            <a:avLst/>
          </a:prstGeom>
          <a:solidFill>
            <a:schemeClr val="bg2">
              <a:lumMod val="20000"/>
              <a:lumOff val="80000"/>
            </a:schemeClr>
          </a:solidFill>
          <a:ln w="22225">
            <a:solidFill>
              <a:srgbClr val="000099"/>
            </a:solidFill>
            <a:miter lim="800000"/>
            <a:headEnd/>
            <a:tailEnd type="none" w="med" len="lg"/>
          </a:ln>
        </p:spPr>
        <p:txBody>
          <a:bodyPr wrap="none" lIns="0" tIns="0" rIns="0" bIns="0" anchor="ctr"/>
          <a:lstStyle/>
          <a:p>
            <a:pPr eaLnBrk="0" hangingPunct="0">
              <a:defRPr/>
            </a:pPr>
            <a:endParaRPr lang="en-US" smtClean="0">
              <a:cs typeface="+mn-cs"/>
            </a:endParaRPr>
          </a:p>
          <a:p>
            <a:pPr eaLnBrk="0" hangingPunct="0">
              <a:defRPr/>
            </a:pPr>
            <a:endParaRPr lang="en-US">
              <a:cs typeface="+mn-cs"/>
            </a:endParaRPr>
          </a:p>
        </p:txBody>
      </p:sp>
      <p:sp>
        <p:nvSpPr>
          <p:cNvPr id="20" name="Szövegdoboz 19"/>
          <p:cNvSpPr txBox="1"/>
          <p:nvPr/>
        </p:nvSpPr>
        <p:spPr>
          <a:xfrm>
            <a:off x="5907881" y="4005065"/>
            <a:ext cx="1728192" cy="1200329"/>
          </a:xfrm>
          <a:prstGeom prst="rect">
            <a:avLst/>
          </a:prstGeom>
          <a:noFill/>
        </p:spPr>
        <p:txBody>
          <a:bodyPr wrap="square" rtlCol="0">
            <a:spAutoFit/>
          </a:bodyPr>
          <a:lstStyle/>
          <a:p>
            <a:pPr algn="ctr"/>
            <a:r>
              <a:rPr lang="en-US" b="1" smtClean="0"/>
              <a:t>Common dialogue with decision makers </a:t>
            </a:r>
            <a:endParaRPr lang="en-US" b="1"/>
          </a:p>
        </p:txBody>
      </p:sp>
      <p:sp>
        <p:nvSpPr>
          <p:cNvPr id="21" name="AutoShape 5"/>
          <p:cNvSpPr>
            <a:spLocks noChangeArrowheads="1"/>
          </p:cNvSpPr>
          <p:nvPr/>
        </p:nvSpPr>
        <p:spPr bwMode="gray">
          <a:xfrm>
            <a:off x="3675633" y="3717032"/>
            <a:ext cx="1832471" cy="1656903"/>
          </a:xfrm>
          <a:prstGeom prst="flowChartAlternateProcess">
            <a:avLst/>
          </a:prstGeom>
          <a:solidFill>
            <a:schemeClr val="bg2">
              <a:lumMod val="20000"/>
              <a:lumOff val="80000"/>
            </a:schemeClr>
          </a:solidFill>
          <a:ln w="22225">
            <a:solidFill>
              <a:srgbClr val="000099"/>
            </a:solidFill>
            <a:miter lim="800000"/>
            <a:headEnd/>
            <a:tailEnd type="none" w="med" len="lg"/>
          </a:ln>
        </p:spPr>
        <p:txBody>
          <a:bodyPr wrap="none" lIns="0" tIns="0" rIns="0" bIns="0" anchor="ctr"/>
          <a:lstStyle/>
          <a:p>
            <a:pPr eaLnBrk="0" hangingPunct="0">
              <a:defRPr/>
            </a:pPr>
            <a:endParaRPr lang="en-US" smtClean="0">
              <a:cs typeface="+mn-cs"/>
            </a:endParaRPr>
          </a:p>
          <a:p>
            <a:pPr eaLnBrk="0" hangingPunct="0">
              <a:defRPr/>
            </a:pPr>
            <a:endParaRPr lang="en-US">
              <a:cs typeface="+mn-cs"/>
            </a:endParaRPr>
          </a:p>
        </p:txBody>
      </p:sp>
      <p:sp>
        <p:nvSpPr>
          <p:cNvPr id="22" name="Szövegdoboz 21"/>
          <p:cNvSpPr txBox="1"/>
          <p:nvPr/>
        </p:nvSpPr>
        <p:spPr>
          <a:xfrm>
            <a:off x="3747641" y="4005064"/>
            <a:ext cx="1728192" cy="1200329"/>
          </a:xfrm>
          <a:prstGeom prst="rect">
            <a:avLst/>
          </a:prstGeom>
          <a:noFill/>
        </p:spPr>
        <p:txBody>
          <a:bodyPr wrap="square" rtlCol="0">
            <a:spAutoFit/>
          </a:bodyPr>
          <a:lstStyle/>
          <a:p>
            <a:pPr algn="ctr"/>
            <a:r>
              <a:rPr lang="en-US" b="1" smtClean="0"/>
              <a:t>To aim at win-win position in regional sales</a:t>
            </a:r>
            <a:endParaRPr lang="en-US" b="1"/>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62comp_28coun_2007B"/>
          <p:cNvPicPr>
            <a:picLocks noChangeAspect="1" noChangeArrowheads="1"/>
          </p:cNvPicPr>
          <p:nvPr/>
        </p:nvPicPr>
        <p:blipFill>
          <a:blip r:embed="rId3" cstate="print"/>
          <a:srcRect/>
          <a:stretch>
            <a:fillRect/>
          </a:stretch>
        </p:blipFill>
        <p:spPr bwMode="auto">
          <a:xfrm>
            <a:off x="1659036" y="1340768"/>
            <a:ext cx="7449468" cy="5481778"/>
          </a:xfrm>
          <a:prstGeom prst="rect">
            <a:avLst/>
          </a:prstGeom>
          <a:noFill/>
          <a:ln w="9525">
            <a:noFill/>
            <a:miter lim="800000"/>
            <a:headEnd/>
            <a:tailEnd/>
          </a:ln>
        </p:spPr>
      </p:pic>
      <p:sp>
        <p:nvSpPr>
          <p:cNvPr id="5122" name="Text Box 3"/>
          <p:cNvSpPr txBox="1">
            <a:spLocks noChangeArrowheads="1"/>
          </p:cNvSpPr>
          <p:nvPr/>
        </p:nvSpPr>
        <p:spPr bwMode="auto">
          <a:xfrm>
            <a:off x="685800" y="3276600"/>
            <a:ext cx="8229600" cy="366713"/>
          </a:xfrm>
          <a:prstGeom prst="rect">
            <a:avLst/>
          </a:prstGeom>
          <a:noFill/>
          <a:ln w="9525">
            <a:noFill/>
            <a:miter lim="800000"/>
            <a:headEnd/>
            <a:tailEnd/>
          </a:ln>
        </p:spPr>
        <p:txBody>
          <a:bodyPr>
            <a:spAutoFit/>
          </a:bodyPr>
          <a:lstStyle/>
          <a:p>
            <a:pPr eaLnBrk="0" hangingPunct="0">
              <a:spcBef>
                <a:spcPct val="50000"/>
              </a:spcBef>
            </a:pPr>
            <a:endParaRPr lang="fr-FR" b="1">
              <a:solidFill>
                <a:srgbClr val="000099"/>
              </a:solidFill>
            </a:endParaRPr>
          </a:p>
        </p:txBody>
      </p:sp>
      <p:sp>
        <p:nvSpPr>
          <p:cNvPr id="5124" name="Text Box 5"/>
          <p:cNvSpPr txBox="1">
            <a:spLocks noChangeArrowheads="1"/>
          </p:cNvSpPr>
          <p:nvPr/>
        </p:nvSpPr>
        <p:spPr bwMode="auto">
          <a:xfrm>
            <a:off x="285750" y="1341438"/>
            <a:ext cx="4286250" cy="1923604"/>
          </a:xfrm>
          <a:prstGeom prst="rect">
            <a:avLst/>
          </a:prstGeom>
          <a:solidFill>
            <a:schemeClr val="accent1"/>
          </a:solidFill>
          <a:ln w="19050">
            <a:solidFill>
              <a:schemeClr val="tx1"/>
            </a:solidFill>
            <a:miter lim="800000"/>
            <a:headEnd/>
            <a:tailEnd/>
          </a:ln>
        </p:spPr>
        <p:txBody>
          <a:bodyPr wrap="square">
            <a:spAutoFit/>
          </a:bodyPr>
          <a:lstStyle/>
          <a:p>
            <a:pPr marL="273050" indent="-273050" eaLnBrk="0" hangingPunct="0">
              <a:lnSpc>
                <a:spcPct val="130000"/>
              </a:lnSpc>
              <a:spcAft>
                <a:spcPts val="600"/>
              </a:spcAft>
              <a:buFont typeface="Wingdings" pitchFamily="2" charset="2"/>
              <a:buNone/>
            </a:pPr>
            <a:r>
              <a:rPr lang="en-US" sz="1600" b="1" dirty="0">
                <a:solidFill>
                  <a:srgbClr val="00007A"/>
                </a:solidFill>
              </a:rPr>
              <a:t>GSE </a:t>
            </a:r>
            <a:r>
              <a:rPr lang="en-US" sz="1600" b="1" dirty="0" smtClean="0">
                <a:solidFill>
                  <a:srgbClr val="00007A"/>
                </a:solidFill>
              </a:rPr>
              <a:t>represents: </a:t>
            </a:r>
            <a:endParaRPr lang="en-US" sz="1600" b="1" dirty="0">
              <a:solidFill>
                <a:srgbClr val="00007A"/>
              </a:solidFill>
            </a:endParaRPr>
          </a:p>
          <a:p>
            <a:pPr marL="273050" indent="-273050" eaLnBrk="0" hangingPunct="0">
              <a:lnSpc>
                <a:spcPct val="130000"/>
              </a:lnSpc>
              <a:spcAft>
                <a:spcPts val="600"/>
              </a:spcAft>
              <a:buFont typeface="Wingdings" pitchFamily="2" charset="2"/>
              <a:buChar char="Ø"/>
            </a:pPr>
            <a:r>
              <a:rPr lang="en-US" sz="1600" b="1" dirty="0">
                <a:solidFill>
                  <a:srgbClr val="00007A"/>
                </a:solidFill>
              </a:rPr>
              <a:t>33 Storage System Operators</a:t>
            </a:r>
          </a:p>
          <a:p>
            <a:pPr marL="273050" indent="-273050" eaLnBrk="0" hangingPunct="0">
              <a:lnSpc>
                <a:spcPct val="130000"/>
              </a:lnSpc>
              <a:spcAft>
                <a:spcPts val="600"/>
              </a:spcAft>
              <a:buFont typeface="Wingdings" pitchFamily="2" charset="2"/>
              <a:buChar char="Ø"/>
            </a:pPr>
            <a:r>
              <a:rPr lang="en-US" sz="1600" b="1" dirty="0">
                <a:solidFill>
                  <a:srgbClr val="00007A"/>
                </a:solidFill>
              </a:rPr>
              <a:t>110 storage sites in 16 countries </a:t>
            </a:r>
          </a:p>
          <a:p>
            <a:pPr marL="273050" indent="-273050" eaLnBrk="0" hangingPunct="0">
              <a:lnSpc>
                <a:spcPct val="130000"/>
              </a:lnSpc>
              <a:buFont typeface="Wingdings" pitchFamily="2" charset="2"/>
              <a:buChar char="Ø"/>
            </a:pPr>
            <a:r>
              <a:rPr lang="en-US" sz="1600" b="1" dirty="0">
                <a:solidFill>
                  <a:srgbClr val="00007A"/>
                </a:solidFill>
              </a:rPr>
              <a:t>≈ 85% of Europe’s technical storage capacity</a:t>
            </a:r>
          </a:p>
        </p:txBody>
      </p:sp>
      <p:sp>
        <p:nvSpPr>
          <p:cNvPr id="5125" name="ZoneTexte 14"/>
          <p:cNvSpPr txBox="1">
            <a:spLocks noChangeArrowheads="1"/>
          </p:cNvSpPr>
          <p:nvPr/>
        </p:nvSpPr>
        <p:spPr bwMode="auto">
          <a:xfrm>
            <a:off x="4067175" y="44450"/>
            <a:ext cx="5221288" cy="831850"/>
          </a:xfrm>
          <a:prstGeom prst="rect">
            <a:avLst/>
          </a:prstGeom>
          <a:noFill/>
          <a:ln w="9525">
            <a:noFill/>
            <a:miter lim="800000"/>
            <a:headEnd/>
            <a:tailEnd/>
          </a:ln>
        </p:spPr>
        <p:txBody>
          <a:bodyPr>
            <a:spAutoFit/>
          </a:bodyPr>
          <a:lstStyle/>
          <a:p>
            <a:pPr algn="ctr" eaLnBrk="0" hangingPunct="0"/>
            <a:r>
              <a:rPr lang="en-GB" sz="2400" b="1">
                <a:solidFill>
                  <a:srgbClr val="000099"/>
                </a:solidFill>
              </a:rPr>
              <a:t>Gas Storage Europe</a:t>
            </a:r>
          </a:p>
          <a:p>
            <a:pPr algn="ctr" eaLnBrk="0" hangingPunct="0"/>
            <a:r>
              <a:rPr lang="en-GB" sz="2200" b="1">
                <a:solidFill>
                  <a:srgbClr val="000099"/>
                </a:solidFill>
                <a:hlinkClick r:id="rId4"/>
              </a:rPr>
              <a:t>www.gie.eu</a:t>
            </a:r>
            <a:r>
              <a:rPr lang="en-GB" sz="2200" b="1">
                <a:solidFill>
                  <a:srgbClr val="000099"/>
                </a:solidFill>
              </a:rPr>
              <a:t> </a:t>
            </a:r>
          </a:p>
        </p:txBody>
      </p:sp>
      <p:sp>
        <p:nvSpPr>
          <p:cNvPr id="8" name="Dia számának helye 7"/>
          <p:cNvSpPr>
            <a:spLocks noGrp="1"/>
          </p:cNvSpPr>
          <p:nvPr>
            <p:ph type="sldNum" sz="quarter" idx="11"/>
          </p:nvPr>
        </p:nvSpPr>
        <p:spPr>
          <a:xfrm>
            <a:off x="6875463" y="6500813"/>
            <a:ext cx="2133600" cy="476250"/>
          </a:xfrm>
        </p:spPr>
        <p:txBody>
          <a:bodyPr/>
          <a:lstStyle/>
          <a:p>
            <a:pPr>
              <a:defRPr/>
            </a:pPr>
            <a:fld id="{7F8D6ED5-9B45-4855-8C4A-DF193F383153}" type="slidenum">
              <a:rPr lang="en-US"/>
              <a:pPr>
                <a:defRPr/>
              </a:pPr>
              <a:t>2</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971500" y="2348880"/>
            <a:ext cx="406400" cy="425450"/>
          </a:xfrm>
          <a:prstGeom prst="rect">
            <a:avLst/>
          </a:prstGeom>
          <a:solidFill>
            <a:srgbClr val="DDDDDD"/>
          </a:solidFill>
          <a:ln w="9525" algn="ctr">
            <a:noFill/>
            <a:miter lim="800000"/>
            <a:headEnd/>
            <a:tailEnd/>
          </a:ln>
        </p:spPr>
        <p:txBody>
          <a:bodyPr wrap="none" lIns="0" tIns="0" rIns="0" bIns="0" anchor="ctr"/>
          <a:lstStyle/>
          <a:p>
            <a:pPr algn="ctr" eaLnBrk="0" hangingPunct="0">
              <a:defRPr/>
            </a:pPr>
            <a:r>
              <a:rPr kumimoji="1" lang="en-US" sz="2000">
                <a:solidFill>
                  <a:schemeClr val="accent2"/>
                </a:solidFill>
                <a:latin typeface="+mn-lt"/>
                <a:cs typeface="+mn-cs"/>
              </a:rPr>
              <a:t>1.</a:t>
            </a:r>
          </a:p>
        </p:txBody>
      </p:sp>
      <p:sp>
        <p:nvSpPr>
          <p:cNvPr id="6" name="Rectangle 6"/>
          <p:cNvSpPr>
            <a:spLocks noChangeArrowheads="1"/>
          </p:cNvSpPr>
          <p:nvPr/>
        </p:nvSpPr>
        <p:spPr bwMode="auto">
          <a:xfrm>
            <a:off x="1438225" y="2348880"/>
            <a:ext cx="6734175" cy="425450"/>
          </a:xfrm>
          <a:prstGeom prst="rect">
            <a:avLst/>
          </a:prstGeom>
          <a:solidFill>
            <a:srgbClr val="DDDDDD"/>
          </a:solidFill>
          <a:ln w="9525" algn="ctr">
            <a:noFill/>
            <a:miter lim="800000"/>
            <a:headEnd/>
            <a:tailEnd/>
          </a:ln>
        </p:spPr>
        <p:txBody>
          <a:bodyPr wrap="none" anchor="ctr"/>
          <a:lstStyle/>
          <a:p>
            <a:pPr eaLnBrk="0" hangingPunct="0">
              <a:defRPr/>
            </a:pPr>
            <a:r>
              <a:rPr lang="en-US" sz="2000" dirty="0" smtClean="0">
                <a:solidFill>
                  <a:schemeClr val="accent2"/>
                </a:solidFill>
                <a:latin typeface="+mn-lt"/>
                <a:cs typeface="+mn-cs"/>
              </a:rPr>
              <a:t>Market challenges and the role of natural gas</a:t>
            </a:r>
            <a:r>
              <a:rPr lang="hu-HU" sz="2000" dirty="0" smtClean="0">
                <a:solidFill>
                  <a:schemeClr val="accent2"/>
                </a:solidFill>
                <a:latin typeface="+mn-lt"/>
                <a:cs typeface="+mn-cs"/>
              </a:rPr>
              <a:t> </a:t>
            </a:r>
            <a:r>
              <a:rPr lang="hu-HU" sz="2000" dirty="0" err="1" smtClean="0">
                <a:solidFill>
                  <a:schemeClr val="accent2"/>
                </a:solidFill>
                <a:latin typeface="+mn-lt"/>
                <a:cs typeface="+mn-cs"/>
              </a:rPr>
              <a:t>storage</a:t>
            </a:r>
            <a:r>
              <a:rPr lang="en-US" sz="2000" dirty="0" smtClean="0">
                <a:solidFill>
                  <a:schemeClr val="accent2"/>
                </a:solidFill>
                <a:latin typeface="+mn-lt"/>
                <a:cs typeface="+mn-cs"/>
              </a:rPr>
              <a:t> </a:t>
            </a:r>
            <a:endParaRPr lang="en-US" sz="2000" dirty="0">
              <a:solidFill>
                <a:schemeClr val="accent2"/>
              </a:solidFill>
              <a:latin typeface="+mn-lt"/>
              <a:cs typeface="+mn-cs"/>
            </a:endParaRPr>
          </a:p>
        </p:txBody>
      </p:sp>
      <p:sp>
        <p:nvSpPr>
          <p:cNvPr id="7" name="Rectangle 7"/>
          <p:cNvSpPr>
            <a:spLocks noChangeArrowheads="1"/>
          </p:cNvSpPr>
          <p:nvPr/>
        </p:nvSpPr>
        <p:spPr bwMode="auto">
          <a:xfrm>
            <a:off x="1438225" y="2852936"/>
            <a:ext cx="6734175" cy="425450"/>
          </a:xfrm>
          <a:prstGeom prst="rect">
            <a:avLst/>
          </a:prstGeom>
          <a:solidFill>
            <a:srgbClr val="DDDDDD"/>
          </a:solidFill>
          <a:ln w="9525" algn="ctr">
            <a:noFill/>
            <a:miter lim="800000"/>
            <a:headEnd/>
            <a:tailEnd/>
          </a:ln>
        </p:spPr>
        <p:txBody>
          <a:bodyPr wrap="none" anchor="ctr"/>
          <a:lstStyle/>
          <a:p>
            <a:pPr eaLnBrk="0" hangingPunct="0">
              <a:defRPr/>
            </a:pPr>
            <a:r>
              <a:rPr lang="en-US" sz="2000" smtClean="0">
                <a:solidFill>
                  <a:schemeClr val="accent2"/>
                </a:solidFill>
                <a:latin typeface="+mn-lt"/>
                <a:cs typeface="+mn-cs"/>
              </a:rPr>
              <a:t>Gas storages significantly increase the SoS </a:t>
            </a:r>
            <a:endParaRPr lang="en-US" sz="2000">
              <a:solidFill>
                <a:schemeClr val="accent2"/>
              </a:solidFill>
              <a:latin typeface="+mn-lt"/>
              <a:cs typeface="+mn-cs"/>
            </a:endParaRPr>
          </a:p>
        </p:txBody>
      </p:sp>
      <p:sp>
        <p:nvSpPr>
          <p:cNvPr id="8" name="Rectangle 8"/>
          <p:cNvSpPr>
            <a:spLocks noChangeArrowheads="1"/>
          </p:cNvSpPr>
          <p:nvPr/>
        </p:nvSpPr>
        <p:spPr bwMode="auto">
          <a:xfrm>
            <a:off x="1438225" y="4364906"/>
            <a:ext cx="6734175" cy="425450"/>
          </a:xfrm>
          <a:prstGeom prst="rect">
            <a:avLst/>
          </a:prstGeom>
          <a:solidFill>
            <a:srgbClr val="DDDDDD"/>
          </a:solidFill>
          <a:ln w="9525" algn="ctr">
            <a:noFill/>
            <a:miter lim="800000"/>
            <a:headEnd/>
            <a:tailEnd/>
          </a:ln>
        </p:spPr>
        <p:txBody>
          <a:bodyPr wrap="none" anchor="ctr"/>
          <a:lstStyle/>
          <a:p>
            <a:pPr eaLnBrk="0" hangingPunct="0">
              <a:defRPr/>
            </a:pPr>
            <a:r>
              <a:rPr lang="en-US" sz="2000">
                <a:solidFill>
                  <a:schemeClr val="accent2"/>
                </a:solidFill>
                <a:latin typeface="+mn-lt"/>
                <a:cs typeface="+mn-cs"/>
              </a:rPr>
              <a:t>Factors that determine storage investments</a:t>
            </a:r>
          </a:p>
        </p:txBody>
      </p:sp>
      <p:sp>
        <p:nvSpPr>
          <p:cNvPr id="9" name="Rectangle 9"/>
          <p:cNvSpPr>
            <a:spLocks noChangeArrowheads="1"/>
          </p:cNvSpPr>
          <p:nvPr/>
        </p:nvSpPr>
        <p:spPr bwMode="auto">
          <a:xfrm>
            <a:off x="971500" y="2852936"/>
            <a:ext cx="406400" cy="425450"/>
          </a:xfrm>
          <a:prstGeom prst="rect">
            <a:avLst/>
          </a:prstGeom>
          <a:solidFill>
            <a:srgbClr val="DDDDDD"/>
          </a:solidFill>
          <a:ln w="9525" algn="ctr">
            <a:noFill/>
            <a:miter lim="800000"/>
            <a:headEnd/>
            <a:tailEnd/>
          </a:ln>
        </p:spPr>
        <p:txBody>
          <a:bodyPr wrap="none" lIns="0" tIns="0" rIns="0" bIns="0" anchor="ctr"/>
          <a:lstStyle/>
          <a:p>
            <a:pPr algn="ctr" eaLnBrk="0" hangingPunct="0">
              <a:defRPr/>
            </a:pPr>
            <a:r>
              <a:rPr kumimoji="1" lang="en-US" sz="2000" smtClean="0">
                <a:solidFill>
                  <a:schemeClr val="accent2"/>
                </a:solidFill>
                <a:latin typeface="+mn-lt"/>
                <a:cs typeface="+mn-cs"/>
              </a:rPr>
              <a:t>2.</a:t>
            </a:r>
            <a:endParaRPr kumimoji="1" lang="en-US" sz="2000">
              <a:solidFill>
                <a:schemeClr val="accent2"/>
              </a:solidFill>
              <a:latin typeface="+mn-lt"/>
              <a:cs typeface="+mn-cs"/>
            </a:endParaRPr>
          </a:p>
        </p:txBody>
      </p:sp>
      <p:sp>
        <p:nvSpPr>
          <p:cNvPr id="10" name="Rectangle 10"/>
          <p:cNvSpPr>
            <a:spLocks noChangeArrowheads="1"/>
          </p:cNvSpPr>
          <p:nvPr/>
        </p:nvSpPr>
        <p:spPr bwMode="auto">
          <a:xfrm>
            <a:off x="971500" y="4364906"/>
            <a:ext cx="406400" cy="425450"/>
          </a:xfrm>
          <a:prstGeom prst="rect">
            <a:avLst/>
          </a:prstGeom>
          <a:solidFill>
            <a:srgbClr val="DDDDDD"/>
          </a:solidFill>
          <a:ln w="9525" algn="ctr">
            <a:noFill/>
            <a:miter lim="800000"/>
            <a:headEnd/>
            <a:tailEnd/>
          </a:ln>
        </p:spPr>
        <p:txBody>
          <a:bodyPr wrap="none" lIns="0" tIns="0" rIns="0" bIns="0" anchor="ctr"/>
          <a:lstStyle/>
          <a:p>
            <a:pPr algn="ctr" eaLnBrk="0" hangingPunct="0">
              <a:defRPr/>
            </a:pPr>
            <a:r>
              <a:rPr kumimoji="1" lang="en-US" sz="2000" smtClean="0">
                <a:solidFill>
                  <a:schemeClr val="accent2"/>
                </a:solidFill>
                <a:latin typeface="+mn-lt"/>
                <a:cs typeface="+mn-cs"/>
              </a:rPr>
              <a:t>5.</a:t>
            </a:r>
            <a:endParaRPr kumimoji="1" lang="en-US" sz="2000">
              <a:solidFill>
                <a:schemeClr val="accent2"/>
              </a:solidFill>
              <a:latin typeface="+mn-lt"/>
              <a:cs typeface="+mn-cs"/>
            </a:endParaRPr>
          </a:p>
        </p:txBody>
      </p:sp>
      <p:sp>
        <p:nvSpPr>
          <p:cNvPr id="13" name="Rectangle 8"/>
          <p:cNvSpPr>
            <a:spLocks noChangeArrowheads="1"/>
          </p:cNvSpPr>
          <p:nvPr/>
        </p:nvSpPr>
        <p:spPr bwMode="auto">
          <a:xfrm>
            <a:off x="1438225" y="4869160"/>
            <a:ext cx="6734175" cy="425450"/>
          </a:xfrm>
          <a:prstGeom prst="rect">
            <a:avLst/>
          </a:prstGeom>
          <a:solidFill>
            <a:srgbClr val="DDDDDD"/>
          </a:solidFill>
          <a:ln w="9525" algn="ctr">
            <a:noFill/>
            <a:miter lim="800000"/>
            <a:headEnd/>
            <a:tailEnd/>
          </a:ln>
        </p:spPr>
        <p:txBody>
          <a:bodyPr wrap="none" anchor="ctr"/>
          <a:lstStyle/>
          <a:p>
            <a:pPr eaLnBrk="0" hangingPunct="0">
              <a:defRPr/>
            </a:pPr>
            <a:r>
              <a:rPr lang="en-US" sz="2000" smtClean="0">
                <a:solidFill>
                  <a:schemeClr val="accent2"/>
                </a:solidFill>
                <a:latin typeface="+mn-lt"/>
                <a:cs typeface="+mn-cs"/>
              </a:rPr>
              <a:t>Potential cooperation between SSOs and TSOs</a:t>
            </a:r>
            <a:endParaRPr lang="en-US" sz="2000">
              <a:solidFill>
                <a:schemeClr val="accent2"/>
              </a:solidFill>
              <a:latin typeface="+mn-lt"/>
              <a:cs typeface="+mn-cs"/>
            </a:endParaRPr>
          </a:p>
        </p:txBody>
      </p:sp>
      <p:sp>
        <p:nvSpPr>
          <p:cNvPr id="14" name="Rectangle 10"/>
          <p:cNvSpPr>
            <a:spLocks noChangeArrowheads="1"/>
          </p:cNvSpPr>
          <p:nvPr/>
        </p:nvSpPr>
        <p:spPr bwMode="auto">
          <a:xfrm>
            <a:off x="971500" y="4869160"/>
            <a:ext cx="406400" cy="425450"/>
          </a:xfrm>
          <a:prstGeom prst="rect">
            <a:avLst/>
          </a:prstGeom>
          <a:solidFill>
            <a:srgbClr val="DDDDDD"/>
          </a:solidFill>
          <a:ln w="9525" algn="ctr">
            <a:noFill/>
            <a:miter lim="800000"/>
            <a:headEnd/>
            <a:tailEnd/>
          </a:ln>
        </p:spPr>
        <p:txBody>
          <a:bodyPr wrap="none" lIns="0" tIns="0" rIns="0" bIns="0" anchor="ctr"/>
          <a:lstStyle/>
          <a:p>
            <a:pPr algn="ctr" eaLnBrk="0" hangingPunct="0">
              <a:defRPr/>
            </a:pPr>
            <a:r>
              <a:rPr kumimoji="1" lang="en-US" sz="2000" smtClean="0">
                <a:solidFill>
                  <a:schemeClr val="accent2"/>
                </a:solidFill>
                <a:latin typeface="+mn-lt"/>
                <a:cs typeface="+mn-cs"/>
              </a:rPr>
              <a:t>6.</a:t>
            </a:r>
            <a:endParaRPr kumimoji="1" lang="en-US" sz="2000">
              <a:solidFill>
                <a:schemeClr val="accent2"/>
              </a:solidFill>
              <a:latin typeface="+mn-lt"/>
              <a:cs typeface="+mn-cs"/>
            </a:endParaRPr>
          </a:p>
        </p:txBody>
      </p:sp>
      <p:sp>
        <p:nvSpPr>
          <p:cNvPr id="16" name="Rectangle 2"/>
          <p:cNvSpPr txBox="1">
            <a:spLocks noChangeArrowheads="1"/>
          </p:cNvSpPr>
          <p:nvPr/>
        </p:nvSpPr>
        <p:spPr bwMode="auto">
          <a:xfrm>
            <a:off x="609600" y="1143000"/>
            <a:ext cx="7924800" cy="533400"/>
          </a:xfrm>
          <a:prstGeom prst="rect">
            <a:avLst/>
          </a:prstGeom>
          <a:noFill/>
          <a:ln w="9525">
            <a:noFill/>
            <a:miter lim="800000"/>
            <a:headEnd/>
            <a:tailEnd/>
          </a:ln>
          <a:effectLst/>
        </p:spPr>
        <p:txBody>
          <a:bodyPr lIns="0" tIns="0" rIns="0" bIns="0"/>
          <a:lstStyle/>
          <a:p>
            <a:pPr algn="ctr">
              <a:defRPr/>
            </a:pPr>
            <a:r>
              <a:rPr lang="en-US" sz="2400" b="1" kern="0" smtClean="0">
                <a:solidFill>
                  <a:srgbClr val="000099"/>
                </a:solidFill>
                <a:latin typeface="+mj-lt"/>
                <a:ea typeface="+mj-ea"/>
                <a:cs typeface="Arial" charset="0"/>
              </a:rPr>
              <a:t>Agenda</a:t>
            </a:r>
            <a:endParaRPr lang="en-US" sz="2400" b="1" kern="0">
              <a:solidFill>
                <a:srgbClr val="000099"/>
              </a:solidFill>
              <a:latin typeface="+mj-lt"/>
              <a:ea typeface="+mj-ea"/>
              <a:cs typeface="Arial" charset="0"/>
            </a:endParaRPr>
          </a:p>
        </p:txBody>
      </p:sp>
      <p:sp>
        <p:nvSpPr>
          <p:cNvPr id="18" name="Dia számának helye 17"/>
          <p:cNvSpPr>
            <a:spLocks noGrp="1"/>
          </p:cNvSpPr>
          <p:nvPr>
            <p:ph type="sldNum" sz="quarter" idx="12"/>
          </p:nvPr>
        </p:nvSpPr>
        <p:spPr/>
        <p:txBody>
          <a:bodyPr/>
          <a:lstStyle/>
          <a:p>
            <a:pPr>
              <a:defRPr/>
            </a:pPr>
            <a:fld id="{AF2AE7EC-9C16-41F0-A41F-8962F842B2CC}" type="slidenum">
              <a:rPr lang="en-US"/>
              <a:pPr>
                <a:defRPr/>
              </a:pPr>
              <a:t>3</a:t>
            </a:fld>
            <a:endParaRPr lang="en-US" dirty="0"/>
          </a:p>
        </p:txBody>
      </p:sp>
      <p:sp>
        <p:nvSpPr>
          <p:cNvPr id="15" name="Rectangle 5"/>
          <p:cNvSpPr>
            <a:spLocks noChangeArrowheads="1"/>
          </p:cNvSpPr>
          <p:nvPr/>
        </p:nvSpPr>
        <p:spPr bwMode="auto">
          <a:xfrm>
            <a:off x="970855" y="3356992"/>
            <a:ext cx="406400" cy="425450"/>
          </a:xfrm>
          <a:prstGeom prst="rect">
            <a:avLst/>
          </a:prstGeom>
          <a:solidFill>
            <a:srgbClr val="DDDDDD"/>
          </a:solidFill>
          <a:ln w="9525" algn="ctr">
            <a:noFill/>
            <a:miter lim="800000"/>
            <a:headEnd/>
            <a:tailEnd/>
          </a:ln>
        </p:spPr>
        <p:txBody>
          <a:bodyPr wrap="none" lIns="0" tIns="0" rIns="0" bIns="0" anchor="ctr"/>
          <a:lstStyle/>
          <a:p>
            <a:pPr algn="ctr" eaLnBrk="0" hangingPunct="0">
              <a:defRPr/>
            </a:pPr>
            <a:r>
              <a:rPr kumimoji="1" lang="en-US" sz="2000" smtClean="0">
                <a:solidFill>
                  <a:schemeClr val="accent2"/>
                </a:solidFill>
                <a:latin typeface="+mn-lt"/>
                <a:cs typeface="+mn-cs"/>
              </a:rPr>
              <a:t>3.</a:t>
            </a:r>
            <a:endParaRPr kumimoji="1" lang="en-US" sz="2000">
              <a:solidFill>
                <a:schemeClr val="accent2"/>
              </a:solidFill>
              <a:latin typeface="+mn-lt"/>
              <a:cs typeface="+mn-cs"/>
            </a:endParaRPr>
          </a:p>
        </p:txBody>
      </p:sp>
      <p:sp>
        <p:nvSpPr>
          <p:cNvPr id="17" name="Rectangle 6"/>
          <p:cNvSpPr>
            <a:spLocks noChangeArrowheads="1"/>
          </p:cNvSpPr>
          <p:nvPr/>
        </p:nvSpPr>
        <p:spPr bwMode="auto">
          <a:xfrm>
            <a:off x="1437580" y="3356992"/>
            <a:ext cx="6734175" cy="425450"/>
          </a:xfrm>
          <a:prstGeom prst="rect">
            <a:avLst/>
          </a:prstGeom>
          <a:solidFill>
            <a:srgbClr val="DDDDDD"/>
          </a:solidFill>
          <a:ln w="9525" algn="ctr">
            <a:noFill/>
            <a:miter lim="800000"/>
            <a:headEnd/>
            <a:tailEnd/>
          </a:ln>
        </p:spPr>
        <p:txBody>
          <a:bodyPr wrap="none" anchor="ctr"/>
          <a:lstStyle/>
          <a:p>
            <a:pPr eaLnBrk="0" hangingPunct="0">
              <a:defRPr/>
            </a:pPr>
            <a:r>
              <a:rPr lang="en-US" sz="2000" smtClean="0">
                <a:solidFill>
                  <a:schemeClr val="accent2"/>
                </a:solidFill>
              </a:rPr>
              <a:t>Storage as a commercial tool</a:t>
            </a:r>
            <a:endParaRPr lang="en-US" sz="2000">
              <a:solidFill>
                <a:schemeClr val="accent2"/>
              </a:solidFill>
            </a:endParaRPr>
          </a:p>
        </p:txBody>
      </p:sp>
      <p:sp>
        <p:nvSpPr>
          <p:cNvPr id="19" name="Rectangle 5"/>
          <p:cNvSpPr>
            <a:spLocks noChangeArrowheads="1"/>
          </p:cNvSpPr>
          <p:nvPr/>
        </p:nvSpPr>
        <p:spPr bwMode="auto">
          <a:xfrm>
            <a:off x="970855" y="3861048"/>
            <a:ext cx="406400" cy="425450"/>
          </a:xfrm>
          <a:prstGeom prst="rect">
            <a:avLst/>
          </a:prstGeom>
          <a:solidFill>
            <a:srgbClr val="DDDDDD"/>
          </a:solidFill>
          <a:ln w="9525" algn="ctr">
            <a:noFill/>
            <a:miter lim="800000"/>
            <a:headEnd/>
            <a:tailEnd/>
          </a:ln>
        </p:spPr>
        <p:txBody>
          <a:bodyPr wrap="none" lIns="0" tIns="0" rIns="0" bIns="0" anchor="ctr"/>
          <a:lstStyle/>
          <a:p>
            <a:pPr algn="ctr" eaLnBrk="0" hangingPunct="0">
              <a:defRPr/>
            </a:pPr>
            <a:r>
              <a:rPr kumimoji="1" lang="en-US" sz="2000" smtClean="0">
                <a:solidFill>
                  <a:schemeClr val="accent2"/>
                </a:solidFill>
                <a:latin typeface="+mn-lt"/>
                <a:cs typeface="+mn-cs"/>
              </a:rPr>
              <a:t>4.</a:t>
            </a:r>
            <a:endParaRPr kumimoji="1" lang="en-US" sz="2000">
              <a:solidFill>
                <a:schemeClr val="accent2"/>
              </a:solidFill>
              <a:latin typeface="+mn-lt"/>
              <a:cs typeface="+mn-cs"/>
            </a:endParaRPr>
          </a:p>
        </p:txBody>
      </p:sp>
      <p:sp>
        <p:nvSpPr>
          <p:cNvPr id="20" name="Rectangle 6"/>
          <p:cNvSpPr>
            <a:spLocks noChangeArrowheads="1"/>
          </p:cNvSpPr>
          <p:nvPr/>
        </p:nvSpPr>
        <p:spPr bwMode="auto">
          <a:xfrm>
            <a:off x="1437580" y="3861048"/>
            <a:ext cx="6734175" cy="425450"/>
          </a:xfrm>
          <a:prstGeom prst="rect">
            <a:avLst/>
          </a:prstGeom>
          <a:solidFill>
            <a:srgbClr val="DDDDDD"/>
          </a:solidFill>
          <a:ln w="9525" algn="ctr">
            <a:noFill/>
            <a:miter lim="800000"/>
            <a:headEnd/>
            <a:tailEnd/>
          </a:ln>
        </p:spPr>
        <p:txBody>
          <a:bodyPr wrap="none" anchor="ctr"/>
          <a:lstStyle/>
          <a:p>
            <a:pPr eaLnBrk="0" hangingPunct="0">
              <a:defRPr/>
            </a:pPr>
            <a:r>
              <a:rPr lang="en-US" sz="2000" smtClean="0">
                <a:solidFill>
                  <a:schemeClr val="accent2"/>
                </a:solidFill>
                <a:latin typeface="+mn-lt"/>
                <a:cs typeface="+mn-cs"/>
              </a:rPr>
              <a:t>The future of UGS: energy storage</a:t>
            </a:r>
            <a:endParaRPr lang="en-US" sz="2000">
              <a:solidFill>
                <a:schemeClr val="accent2"/>
              </a:solidFill>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eck 46"/>
          <p:cNvSpPr/>
          <p:nvPr/>
        </p:nvSpPr>
        <p:spPr bwMode="auto">
          <a:xfrm>
            <a:off x="8101013" y="4214167"/>
            <a:ext cx="792162" cy="720725"/>
          </a:xfrm>
          <a:prstGeom prst="rect">
            <a:avLst/>
          </a:prstGeom>
          <a:gradFill flip="none" rotWithShape="1">
            <a:gsLst>
              <a:gs pos="0">
                <a:schemeClr val="bg1">
                  <a:lumMod val="85000"/>
                </a:schemeClr>
              </a:gs>
              <a:gs pos="50000">
                <a:schemeClr val="bg1"/>
              </a:gs>
            </a:gsLst>
            <a:lin ang="16200000" scaled="1"/>
            <a:tileRect/>
          </a:gradFill>
          <a:ln w="9525" cap="flat" cmpd="sng" algn="ctr">
            <a:solidFill>
              <a:schemeClr val="bg1">
                <a:lumMod val="85000"/>
              </a:schemeClr>
            </a:solidFill>
            <a:prstDash val="solid"/>
            <a:round/>
            <a:headEnd type="none" w="med" len="med"/>
            <a:tailEnd type="none" w="med" len="med"/>
          </a:ln>
          <a:effectLst/>
        </p:spPr>
        <p:txBody>
          <a:bodyPr/>
          <a:lstStyle/>
          <a:p>
            <a:pPr>
              <a:defRPr/>
            </a:pPr>
            <a:endParaRPr lang="en-US" sz="1400" b="1">
              <a:latin typeface="Polo" pitchFamily="2" charset="0"/>
            </a:endParaRPr>
          </a:p>
        </p:txBody>
      </p:sp>
      <p:sp>
        <p:nvSpPr>
          <p:cNvPr id="14339" name="Rectangle 2"/>
          <p:cNvSpPr>
            <a:spLocks noGrp="1" noChangeArrowheads="1"/>
          </p:cNvSpPr>
          <p:nvPr>
            <p:ph type="title"/>
          </p:nvPr>
        </p:nvSpPr>
        <p:spPr>
          <a:xfrm>
            <a:off x="3995738" y="115888"/>
            <a:ext cx="5113337" cy="792162"/>
          </a:xfrm>
        </p:spPr>
        <p:txBody>
          <a:bodyPr lIns="0" tIns="0" rIns="0" bIns="0" anchor="t"/>
          <a:lstStyle/>
          <a:p>
            <a:pPr eaLnBrk="1" hangingPunct="1"/>
            <a:r>
              <a:rPr lang="hu-HU" sz="2000" b="1" dirty="0" smtClean="0">
                <a:solidFill>
                  <a:srgbClr val="000099"/>
                </a:solidFill>
              </a:rPr>
              <a:t>1. </a:t>
            </a:r>
            <a:r>
              <a:rPr lang="en-GB" sz="2000" b="1" dirty="0" smtClean="0">
                <a:solidFill>
                  <a:srgbClr val="000099"/>
                </a:solidFill>
              </a:rPr>
              <a:t>Market </a:t>
            </a:r>
            <a:r>
              <a:rPr lang="en-GB" sz="2000" b="1" dirty="0" smtClean="0">
                <a:solidFill>
                  <a:srgbClr val="000099"/>
                </a:solidFill>
              </a:rPr>
              <a:t>challenges and the role of gas storage</a:t>
            </a:r>
            <a:r>
              <a:rPr lang="en-GB" b="1" dirty="0" smtClean="0">
                <a:solidFill>
                  <a:srgbClr val="000099"/>
                </a:solidFill>
                <a:cs typeface="Arial" pitchFamily="34" charset="0"/>
              </a:rPr>
              <a:t/>
            </a:r>
            <a:br>
              <a:rPr lang="en-GB" b="1" dirty="0" smtClean="0">
                <a:solidFill>
                  <a:srgbClr val="000099"/>
                </a:solidFill>
                <a:cs typeface="Arial" pitchFamily="34" charset="0"/>
              </a:rPr>
            </a:br>
            <a:endParaRPr lang="en-GB" b="1" dirty="0" smtClean="0">
              <a:solidFill>
                <a:srgbClr val="000099"/>
              </a:solidFill>
              <a:cs typeface="Arial" pitchFamily="34" charset="0"/>
            </a:endParaRPr>
          </a:p>
        </p:txBody>
      </p:sp>
      <p:sp>
        <p:nvSpPr>
          <p:cNvPr id="14340" name="Freeform 12"/>
          <p:cNvSpPr>
            <a:spLocks/>
          </p:cNvSpPr>
          <p:nvPr/>
        </p:nvSpPr>
        <p:spPr bwMode="auto">
          <a:xfrm>
            <a:off x="2708275" y="1597025"/>
            <a:ext cx="195263" cy="103188"/>
          </a:xfrm>
          <a:custGeom>
            <a:avLst/>
            <a:gdLst>
              <a:gd name="T0" fmla="*/ 1109 w 176"/>
              <a:gd name="T1" fmla="*/ 0 h 92"/>
              <a:gd name="T2" fmla="*/ 1109 w 176"/>
              <a:gd name="T3" fmla="*/ 1122 h 92"/>
              <a:gd name="T4" fmla="*/ 1109 w 176"/>
              <a:gd name="T5" fmla="*/ 1122 h 92"/>
              <a:gd name="T6" fmla="*/ 1109 w 176"/>
              <a:gd name="T7" fmla="*/ 1122 h 92"/>
              <a:gd name="T8" fmla="*/ 1109 w 176"/>
              <a:gd name="T9" fmla="*/ 1122 h 92"/>
              <a:gd name="T10" fmla="*/ 1109 w 176"/>
              <a:gd name="T11" fmla="*/ 1122 h 92"/>
              <a:gd name="T12" fmla="*/ 1109 w 176"/>
              <a:gd name="T13" fmla="*/ 1122 h 92"/>
              <a:gd name="T14" fmla="*/ 1109 w 176"/>
              <a:gd name="T15" fmla="*/ 1122 h 92"/>
              <a:gd name="T16" fmla="*/ 1109 w 176"/>
              <a:gd name="T17" fmla="*/ 1122 h 92"/>
              <a:gd name="T18" fmla="*/ 1109 w 176"/>
              <a:gd name="T19" fmla="*/ 1122 h 92"/>
              <a:gd name="T20" fmla="*/ 1109 w 176"/>
              <a:gd name="T21" fmla="*/ 1122 h 92"/>
              <a:gd name="T22" fmla="*/ 1109 w 176"/>
              <a:gd name="T23" fmla="*/ 1122 h 92"/>
              <a:gd name="T24" fmla="*/ 1109 w 176"/>
              <a:gd name="T25" fmla="*/ 1122 h 92"/>
              <a:gd name="T26" fmla="*/ 1109 w 176"/>
              <a:gd name="T27" fmla="*/ 1122 h 92"/>
              <a:gd name="T28" fmla="*/ 1109 w 176"/>
              <a:gd name="T29" fmla="*/ 1122 h 92"/>
              <a:gd name="T30" fmla="*/ 1109 w 176"/>
              <a:gd name="T31" fmla="*/ 1122 h 92"/>
              <a:gd name="T32" fmla="*/ 1109 w 176"/>
              <a:gd name="T33" fmla="*/ 1122 h 92"/>
              <a:gd name="T34" fmla="*/ 0 w 176"/>
              <a:gd name="T35" fmla="*/ 0 h 92"/>
              <a:gd name="T36" fmla="*/ 1109 w 176"/>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92"/>
              <a:gd name="T59" fmla="*/ 176 w 176"/>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92">
                <a:moveTo>
                  <a:pt x="140" y="0"/>
                </a:moveTo>
                <a:lnTo>
                  <a:pt x="155" y="19"/>
                </a:lnTo>
                <a:lnTo>
                  <a:pt x="169" y="27"/>
                </a:lnTo>
                <a:lnTo>
                  <a:pt x="173" y="46"/>
                </a:lnTo>
                <a:lnTo>
                  <a:pt x="176" y="59"/>
                </a:lnTo>
                <a:lnTo>
                  <a:pt x="163" y="59"/>
                </a:lnTo>
                <a:lnTo>
                  <a:pt x="155" y="69"/>
                </a:lnTo>
                <a:lnTo>
                  <a:pt x="163" y="80"/>
                </a:lnTo>
                <a:lnTo>
                  <a:pt x="159" y="88"/>
                </a:lnTo>
                <a:lnTo>
                  <a:pt x="153" y="92"/>
                </a:lnTo>
                <a:lnTo>
                  <a:pt x="140" y="82"/>
                </a:lnTo>
                <a:lnTo>
                  <a:pt x="126" y="90"/>
                </a:lnTo>
                <a:lnTo>
                  <a:pt x="119" y="82"/>
                </a:lnTo>
                <a:lnTo>
                  <a:pt x="119" y="67"/>
                </a:lnTo>
                <a:lnTo>
                  <a:pt x="94" y="40"/>
                </a:lnTo>
                <a:lnTo>
                  <a:pt x="61" y="30"/>
                </a:lnTo>
                <a:lnTo>
                  <a:pt x="25" y="13"/>
                </a:lnTo>
                <a:lnTo>
                  <a:pt x="0" y="0"/>
                </a:lnTo>
                <a:lnTo>
                  <a:pt x="140" y="0"/>
                </a:lnTo>
                <a:close/>
              </a:path>
            </a:pathLst>
          </a:custGeom>
          <a:solidFill>
            <a:srgbClr val="FFFFFF"/>
          </a:solidFill>
          <a:ln w="9525">
            <a:noFill/>
            <a:round/>
            <a:headEnd/>
            <a:tailEnd/>
          </a:ln>
        </p:spPr>
        <p:txBody>
          <a:bodyPr/>
          <a:lstStyle/>
          <a:p>
            <a:endParaRPr lang="en-US"/>
          </a:p>
        </p:txBody>
      </p:sp>
      <p:sp>
        <p:nvSpPr>
          <p:cNvPr id="14341" name="Freeform 13"/>
          <p:cNvSpPr>
            <a:spLocks/>
          </p:cNvSpPr>
          <p:nvPr/>
        </p:nvSpPr>
        <p:spPr bwMode="auto">
          <a:xfrm>
            <a:off x="2708275" y="1597025"/>
            <a:ext cx="195263" cy="103188"/>
          </a:xfrm>
          <a:custGeom>
            <a:avLst/>
            <a:gdLst>
              <a:gd name="T0" fmla="*/ 1109 w 176"/>
              <a:gd name="T1" fmla="*/ 0 h 92"/>
              <a:gd name="T2" fmla="*/ 1109 w 176"/>
              <a:gd name="T3" fmla="*/ 1122 h 92"/>
              <a:gd name="T4" fmla="*/ 1109 w 176"/>
              <a:gd name="T5" fmla="*/ 1122 h 92"/>
              <a:gd name="T6" fmla="*/ 1109 w 176"/>
              <a:gd name="T7" fmla="*/ 1122 h 92"/>
              <a:gd name="T8" fmla="*/ 1109 w 176"/>
              <a:gd name="T9" fmla="*/ 1122 h 92"/>
              <a:gd name="T10" fmla="*/ 1109 w 176"/>
              <a:gd name="T11" fmla="*/ 1122 h 92"/>
              <a:gd name="T12" fmla="*/ 1109 w 176"/>
              <a:gd name="T13" fmla="*/ 1122 h 92"/>
              <a:gd name="T14" fmla="*/ 1109 w 176"/>
              <a:gd name="T15" fmla="*/ 1122 h 92"/>
              <a:gd name="T16" fmla="*/ 1109 w 176"/>
              <a:gd name="T17" fmla="*/ 1122 h 92"/>
              <a:gd name="T18" fmla="*/ 1109 w 176"/>
              <a:gd name="T19" fmla="*/ 1122 h 92"/>
              <a:gd name="T20" fmla="*/ 1109 w 176"/>
              <a:gd name="T21" fmla="*/ 1122 h 92"/>
              <a:gd name="T22" fmla="*/ 1109 w 176"/>
              <a:gd name="T23" fmla="*/ 1122 h 92"/>
              <a:gd name="T24" fmla="*/ 1109 w 176"/>
              <a:gd name="T25" fmla="*/ 1122 h 92"/>
              <a:gd name="T26" fmla="*/ 1109 w 176"/>
              <a:gd name="T27" fmla="*/ 1122 h 92"/>
              <a:gd name="T28" fmla="*/ 1109 w 176"/>
              <a:gd name="T29" fmla="*/ 1122 h 92"/>
              <a:gd name="T30" fmla="*/ 1109 w 176"/>
              <a:gd name="T31" fmla="*/ 1122 h 92"/>
              <a:gd name="T32" fmla="*/ 1109 w 176"/>
              <a:gd name="T33" fmla="*/ 1122 h 92"/>
              <a:gd name="T34" fmla="*/ 0 w 176"/>
              <a:gd name="T35" fmla="*/ 0 h 92"/>
              <a:gd name="T36" fmla="*/ 1109 w 176"/>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92"/>
              <a:gd name="T59" fmla="*/ 176 w 176"/>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92">
                <a:moveTo>
                  <a:pt x="140" y="0"/>
                </a:moveTo>
                <a:lnTo>
                  <a:pt x="155" y="19"/>
                </a:lnTo>
                <a:lnTo>
                  <a:pt x="169" y="27"/>
                </a:lnTo>
                <a:lnTo>
                  <a:pt x="173" y="46"/>
                </a:lnTo>
                <a:lnTo>
                  <a:pt x="176" y="59"/>
                </a:lnTo>
                <a:lnTo>
                  <a:pt x="163" y="59"/>
                </a:lnTo>
                <a:lnTo>
                  <a:pt x="155" y="69"/>
                </a:lnTo>
                <a:lnTo>
                  <a:pt x="163" y="80"/>
                </a:lnTo>
                <a:lnTo>
                  <a:pt x="159" y="88"/>
                </a:lnTo>
                <a:lnTo>
                  <a:pt x="153" y="92"/>
                </a:lnTo>
                <a:lnTo>
                  <a:pt x="140" y="82"/>
                </a:lnTo>
                <a:lnTo>
                  <a:pt x="126" y="90"/>
                </a:lnTo>
                <a:lnTo>
                  <a:pt x="119" y="82"/>
                </a:lnTo>
                <a:lnTo>
                  <a:pt x="119" y="67"/>
                </a:lnTo>
                <a:lnTo>
                  <a:pt x="94" y="40"/>
                </a:lnTo>
                <a:lnTo>
                  <a:pt x="61" y="30"/>
                </a:lnTo>
                <a:lnTo>
                  <a:pt x="25" y="13"/>
                </a:lnTo>
                <a:lnTo>
                  <a:pt x="0" y="0"/>
                </a:lnTo>
                <a:lnTo>
                  <a:pt x="140" y="0"/>
                </a:lnTo>
                <a:close/>
              </a:path>
            </a:pathLst>
          </a:custGeom>
          <a:solidFill>
            <a:srgbClr val="FFFFFF"/>
          </a:solidFill>
          <a:ln w="9525">
            <a:noFill/>
            <a:round/>
            <a:headEnd/>
            <a:tailEnd/>
          </a:ln>
        </p:spPr>
        <p:txBody>
          <a:bodyPr/>
          <a:lstStyle/>
          <a:p>
            <a:endParaRPr lang="en-US"/>
          </a:p>
        </p:txBody>
      </p:sp>
      <p:sp>
        <p:nvSpPr>
          <p:cNvPr id="23" name="AutoShape 30"/>
          <p:cNvSpPr>
            <a:spLocks noChangeAspect="1" noChangeArrowheads="1"/>
          </p:cNvSpPr>
          <p:nvPr/>
        </p:nvSpPr>
        <p:spPr bwMode="auto">
          <a:xfrm>
            <a:off x="1692275" y="2520950"/>
            <a:ext cx="2232025" cy="1800225"/>
          </a:xfrm>
          <a:prstGeom prst="triangle">
            <a:avLst>
              <a:gd name="adj" fmla="val 50000"/>
            </a:avLst>
          </a:prstGeom>
          <a:solidFill>
            <a:schemeClr val="bg1">
              <a:lumMod val="75000"/>
            </a:schemeClr>
          </a:solidFill>
          <a:ln w="6350" algn="ctr">
            <a:noFill/>
            <a:miter lim="800000"/>
            <a:headEnd/>
            <a:tailEnd/>
          </a:ln>
        </p:spPr>
        <p:txBody>
          <a:bodyPr wrap="none" lIns="72000" tIns="0" rIns="0" bIns="0" anchor="ctr"/>
          <a:lstStyle/>
          <a:p>
            <a:pPr eaLnBrk="0" hangingPunct="0">
              <a:defRPr/>
            </a:pPr>
            <a:endParaRPr lang="en-US" sz="2000">
              <a:solidFill>
                <a:schemeClr val="bg1"/>
              </a:solidFill>
              <a:latin typeface="Myriad Roman" pitchFamily="34" charset="0"/>
              <a:cs typeface="Arial" charset="0"/>
            </a:endParaRPr>
          </a:p>
        </p:txBody>
      </p:sp>
      <p:sp>
        <p:nvSpPr>
          <p:cNvPr id="374790" name="Text12"/>
          <p:cNvSpPr>
            <a:spLocks noChangeArrowheads="1"/>
          </p:cNvSpPr>
          <p:nvPr>
            <p:custDataLst>
              <p:tags r:id="rId1"/>
            </p:custDataLst>
          </p:nvPr>
        </p:nvSpPr>
        <p:spPr bwMode="auto">
          <a:xfrm>
            <a:off x="2023517" y="3172678"/>
            <a:ext cx="1590179" cy="830997"/>
          </a:xfrm>
          <a:prstGeom prst="rect">
            <a:avLst/>
          </a:prstGeom>
          <a:noFill/>
          <a:ln w="6350">
            <a:noFill/>
            <a:miter lim="800000"/>
            <a:headEnd/>
            <a:tailEnd/>
          </a:ln>
        </p:spPr>
        <p:txBody>
          <a:bodyPr wrap="none" lIns="0" tIns="0" rIns="0" bIns="0" anchor="b">
            <a:spAutoFit/>
          </a:bodyPr>
          <a:lstStyle/>
          <a:p>
            <a:pPr algn="ctr" defTabSz="328613" eaLnBrk="0" hangingPunct="0">
              <a:defRPr/>
            </a:pPr>
            <a:r>
              <a:rPr lang="en-US" altLang="de-DE" b="1" smtClean="0">
                <a:latin typeface="+mn-lt"/>
                <a:cs typeface="Arial" charset="0"/>
              </a:rPr>
              <a:t>Reduce</a:t>
            </a:r>
          </a:p>
          <a:p>
            <a:pPr algn="ctr" defTabSz="328613" eaLnBrk="0" hangingPunct="0">
              <a:defRPr/>
            </a:pPr>
            <a:r>
              <a:rPr lang="en-US" altLang="de-DE" b="1" smtClean="0">
                <a:latin typeface="+mn-lt"/>
                <a:cs typeface="Arial" charset="0"/>
              </a:rPr>
              <a:t>greenhouse </a:t>
            </a:r>
          </a:p>
          <a:p>
            <a:pPr algn="ctr" defTabSz="328613" eaLnBrk="0" hangingPunct="0">
              <a:defRPr/>
            </a:pPr>
            <a:r>
              <a:rPr lang="en-US" altLang="de-DE" b="1" smtClean="0">
                <a:latin typeface="+mn-lt"/>
                <a:cs typeface="Arial" charset="0"/>
              </a:rPr>
              <a:t>gas emissions</a:t>
            </a:r>
            <a:endParaRPr lang="en-US" altLang="de-DE" b="1">
              <a:latin typeface="+mn-lt"/>
              <a:cs typeface="Arial" charset="0"/>
            </a:endParaRPr>
          </a:p>
        </p:txBody>
      </p:sp>
      <p:sp>
        <p:nvSpPr>
          <p:cNvPr id="25" name="AutoShape 30"/>
          <p:cNvSpPr>
            <a:spLocks noChangeAspect="1" noChangeArrowheads="1"/>
          </p:cNvSpPr>
          <p:nvPr/>
        </p:nvSpPr>
        <p:spPr bwMode="auto">
          <a:xfrm>
            <a:off x="468313" y="4429125"/>
            <a:ext cx="2230437" cy="1800225"/>
          </a:xfrm>
          <a:prstGeom prst="triangle">
            <a:avLst>
              <a:gd name="adj" fmla="val 50000"/>
            </a:avLst>
          </a:prstGeom>
          <a:solidFill>
            <a:schemeClr val="bg1">
              <a:lumMod val="75000"/>
            </a:schemeClr>
          </a:solidFill>
          <a:ln w="6350" algn="ctr">
            <a:noFill/>
            <a:miter lim="800000"/>
            <a:headEnd/>
            <a:tailEnd/>
          </a:ln>
        </p:spPr>
        <p:txBody>
          <a:bodyPr wrap="none" lIns="72000" tIns="0" rIns="0" bIns="0" anchor="ctr"/>
          <a:lstStyle/>
          <a:p>
            <a:pPr eaLnBrk="0" hangingPunct="0">
              <a:defRPr/>
            </a:pPr>
            <a:endParaRPr lang="en-US" sz="2000">
              <a:solidFill>
                <a:schemeClr val="bg1"/>
              </a:solidFill>
              <a:latin typeface="Myriad Roman" pitchFamily="34" charset="0"/>
              <a:cs typeface="Arial" charset="0"/>
            </a:endParaRPr>
          </a:p>
        </p:txBody>
      </p:sp>
      <p:sp>
        <p:nvSpPr>
          <p:cNvPr id="26" name="AutoShape 30"/>
          <p:cNvSpPr>
            <a:spLocks noChangeAspect="1" noChangeArrowheads="1"/>
          </p:cNvSpPr>
          <p:nvPr/>
        </p:nvSpPr>
        <p:spPr bwMode="auto">
          <a:xfrm>
            <a:off x="2916238" y="4437063"/>
            <a:ext cx="2230437" cy="1800225"/>
          </a:xfrm>
          <a:prstGeom prst="triangle">
            <a:avLst>
              <a:gd name="adj" fmla="val 50000"/>
            </a:avLst>
          </a:prstGeom>
          <a:solidFill>
            <a:schemeClr val="bg1">
              <a:lumMod val="75000"/>
            </a:schemeClr>
          </a:solidFill>
          <a:ln w="6350" algn="ctr">
            <a:noFill/>
            <a:miter lim="800000"/>
            <a:headEnd/>
            <a:tailEnd/>
          </a:ln>
        </p:spPr>
        <p:txBody>
          <a:bodyPr wrap="none" lIns="72000" tIns="0" rIns="0" bIns="0" anchor="ctr"/>
          <a:lstStyle/>
          <a:p>
            <a:pPr eaLnBrk="0" hangingPunct="0">
              <a:defRPr/>
            </a:pPr>
            <a:endParaRPr lang="en-US" sz="2000">
              <a:solidFill>
                <a:schemeClr val="bg1"/>
              </a:solidFill>
              <a:latin typeface="Myriad Roman" pitchFamily="34" charset="0"/>
              <a:cs typeface="Arial" charset="0"/>
            </a:endParaRPr>
          </a:p>
        </p:txBody>
      </p:sp>
      <p:sp>
        <p:nvSpPr>
          <p:cNvPr id="374793" name="Text12"/>
          <p:cNvSpPr>
            <a:spLocks noChangeArrowheads="1"/>
          </p:cNvSpPr>
          <p:nvPr>
            <p:custDataLst>
              <p:tags r:id="rId2"/>
            </p:custDataLst>
          </p:nvPr>
        </p:nvSpPr>
        <p:spPr bwMode="auto">
          <a:xfrm>
            <a:off x="1046163" y="5046663"/>
            <a:ext cx="1041400" cy="830262"/>
          </a:xfrm>
          <a:prstGeom prst="rect">
            <a:avLst/>
          </a:prstGeom>
          <a:noFill/>
          <a:ln w="6350">
            <a:noFill/>
            <a:miter lim="800000"/>
            <a:headEnd/>
            <a:tailEnd/>
          </a:ln>
        </p:spPr>
        <p:txBody>
          <a:bodyPr lIns="0" tIns="0" rIns="0" bIns="0" anchor="b">
            <a:spAutoFit/>
          </a:bodyPr>
          <a:lstStyle/>
          <a:p>
            <a:pPr algn="ctr" defTabSz="328613" eaLnBrk="0" hangingPunct="0">
              <a:defRPr/>
            </a:pPr>
            <a:r>
              <a:rPr lang="en-US" altLang="de-DE" b="1" smtClean="0">
                <a:latin typeface="+mn-lt"/>
                <a:cs typeface="Arial" charset="0"/>
              </a:rPr>
              <a:t>Secure energy</a:t>
            </a:r>
          </a:p>
          <a:p>
            <a:pPr algn="ctr" defTabSz="328613" eaLnBrk="0" hangingPunct="0">
              <a:defRPr/>
            </a:pPr>
            <a:r>
              <a:rPr lang="en-US" altLang="de-DE" b="1" smtClean="0">
                <a:latin typeface="+mn-lt"/>
                <a:cs typeface="Arial" charset="0"/>
              </a:rPr>
              <a:t>supplies</a:t>
            </a:r>
            <a:endParaRPr lang="en-US" altLang="de-DE" b="1">
              <a:latin typeface="+mn-lt"/>
              <a:cs typeface="Arial" charset="0"/>
            </a:endParaRPr>
          </a:p>
        </p:txBody>
      </p:sp>
      <p:sp>
        <p:nvSpPr>
          <p:cNvPr id="374794" name="Text12"/>
          <p:cNvSpPr>
            <a:spLocks noChangeArrowheads="1"/>
          </p:cNvSpPr>
          <p:nvPr>
            <p:custDataLst>
              <p:tags r:id="rId3"/>
            </p:custDataLst>
          </p:nvPr>
        </p:nvSpPr>
        <p:spPr bwMode="auto">
          <a:xfrm>
            <a:off x="3348038" y="5229225"/>
            <a:ext cx="1368425" cy="554038"/>
          </a:xfrm>
          <a:prstGeom prst="rect">
            <a:avLst/>
          </a:prstGeom>
          <a:noFill/>
          <a:ln w="6350">
            <a:noFill/>
            <a:miter lim="800000"/>
            <a:headEnd/>
            <a:tailEnd/>
          </a:ln>
        </p:spPr>
        <p:txBody>
          <a:bodyPr lIns="0" tIns="0" rIns="0" bIns="0" anchor="b">
            <a:spAutoFit/>
          </a:bodyPr>
          <a:lstStyle/>
          <a:p>
            <a:pPr algn="ctr" defTabSz="328613" eaLnBrk="0" hangingPunct="0">
              <a:defRPr/>
            </a:pPr>
            <a:r>
              <a:rPr lang="en-US" altLang="de-DE" b="1" smtClean="0">
                <a:latin typeface="+mn-lt"/>
                <a:cs typeface="Arial" charset="0"/>
              </a:rPr>
              <a:t>Energy affordability</a:t>
            </a:r>
            <a:endParaRPr lang="en-US" altLang="de-DE" b="1">
              <a:latin typeface="+mn-lt"/>
              <a:cs typeface="Arial" charset="0"/>
            </a:endParaRPr>
          </a:p>
        </p:txBody>
      </p:sp>
      <p:sp>
        <p:nvSpPr>
          <p:cNvPr id="14348" name="AutoShape 30"/>
          <p:cNvSpPr>
            <a:spLocks noChangeAspect="1" noChangeArrowheads="1"/>
          </p:cNvSpPr>
          <p:nvPr/>
        </p:nvSpPr>
        <p:spPr bwMode="auto">
          <a:xfrm rot="10800000">
            <a:off x="1687513" y="4410075"/>
            <a:ext cx="2230437" cy="1800225"/>
          </a:xfrm>
          <a:prstGeom prst="triangle">
            <a:avLst>
              <a:gd name="adj" fmla="val 49449"/>
            </a:avLst>
          </a:prstGeom>
          <a:solidFill>
            <a:schemeClr val="accent1"/>
          </a:solidFill>
          <a:ln w="6350" algn="ctr">
            <a:noFill/>
            <a:miter lim="800000"/>
            <a:headEnd/>
            <a:tailEnd/>
          </a:ln>
        </p:spPr>
        <p:txBody>
          <a:bodyPr rot="10800000" wrap="none" lIns="72000" tIns="0" rIns="0" bIns="0" anchor="ctr"/>
          <a:lstStyle/>
          <a:p>
            <a:pPr eaLnBrk="0" hangingPunct="0"/>
            <a:endParaRPr lang="en-US" sz="2000">
              <a:latin typeface="Myriad Roman"/>
            </a:endParaRPr>
          </a:p>
        </p:txBody>
      </p:sp>
      <p:sp>
        <p:nvSpPr>
          <p:cNvPr id="14349" name="Textframe 20459,0414175,0611"/>
          <p:cNvSpPr>
            <a:spLocks noChangeArrowheads="1"/>
          </p:cNvSpPr>
          <p:nvPr>
            <p:custDataLst>
              <p:tags r:id="rId4"/>
            </p:custDataLst>
          </p:nvPr>
        </p:nvSpPr>
        <p:spPr bwMode="auto">
          <a:xfrm>
            <a:off x="2184336" y="4869885"/>
            <a:ext cx="1162178" cy="215444"/>
          </a:xfrm>
          <a:prstGeom prst="rect">
            <a:avLst/>
          </a:prstGeom>
          <a:noFill/>
          <a:ln w="6350">
            <a:noFill/>
            <a:miter lim="800000"/>
            <a:headEnd/>
            <a:tailEnd/>
          </a:ln>
        </p:spPr>
        <p:txBody>
          <a:bodyPr wrap="none" lIns="0" tIns="0" rIns="0" bIns="0" anchor="ctr">
            <a:spAutoFit/>
          </a:bodyPr>
          <a:lstStyle/>
          <a:p>
            <a:pPr algn="ctr" defTabSz="328613" eaLnBrk="0" hangingPunct="0">
              <a:buSzPct val="100000"/>
              <a:buFont typeface="Arial" pitchFamily="34" charset="0"/>
              <a:buNone/>
            </a:pPr>
            <a:r>
              <a:rPr lang="en-US" altLang="de-DE" sz="1400" b="1" smtClean="0">
                <a:solidFill>
                  <a:schemeClr val="bg1"/>
                </a:solidFill>
                <a:latin typeface="Myriad Roman"/>
              </a:rPr>
              <a:t>Sustainability</a:t>
            </a:r>
            <a:endParaRPr lang="en-US" altLang="de-DE" sz="1400">
              <a:solidFill>
                <a:schemeClr val="bg1"/>
              </a:solidFill>
              <a:latin typeface="Myriad Roman"/>
            </a:endParaRPr>
          </a:p>
        </p:txBody>
      </p:sp>
      <p:sp>
        <p:nvSpPr>
          <p:cNvPr id="14350" name="Text Box 24"/>
          <p:cNvSpPr txBox="1">
            <a:spLocks noChangeArrowheads="1"/>
          </p:cNvSpPr>
          <p:nvPr/>
        </p:nvSpPr>
        <p:spPr bwMode="gray">
          <a:xfrm>
            <a:off x="4179888" y="5535613"/>
            <a:ext cx="65" cy="246221"/>
          </a:xfrm>
          <a:prstGeom prst="rect">
            <a:avLst/>
          </a:prstGeom>
          <a:noFill/>
          <a:ln w="12700">
            <a:noFill/>
            <a:miter lim="800000"/>
            <a:headEnd/>
            <a:tailEnd type="none" w="med" len="lg"/>
          </a:ln>
        </p:spPr>
        <p:txBody>
          <a:bodyPr wrap="none" lIns="0" tIns="0" rIns="0" bIns="0">
            <a:spAutoFit/>
          </a:bodyPr>
          <a:lstStyle/>
          <a:p>
            <a:pPr eaLnBrk="0" hangingPunct="0"/>
            <a:endParaRPr lang="en-US" sz="1600" b="1">
              <a:latin typeface="Myriad Roman"/>
            </a:endParaRPr>
          </a:p>
        </p:txBody>
      </p:sp>
      <p:sp>
        <p:nvSpPr>
          <p:cNvPr id="374799" name="TextBox 42"/>
          <p:cNvSpPr txBox="1">
            <a:spLocks noChangeArrowheads="1"/>
          </p:cNvSpPr>
          <p:nvPr/>
        </p:nvSpPr>
        <p:spPr bwMode="auto">
          <a:xfrm>
            <a:off x="6011863" y="1802160"/>
            <a:ext cx="2232025" cy="830997"/>
          </a:xfrm>
          <a:prstGeom prst="rect">
            <a:avLst/>
          </a:prstGeom>
          <a:noFill/>
          <a:ln w="9525">
            <a:noFill/>
            <a:miter lim="800000"/>
            <a:headEnd/>
            <a:tailEnd/>
          </a:ln>
        </p:spPr>
        <p:txBody>
          <a:bodyPr>
            <a:spAutoFit/>
          </a:bodyPr>
          <a:lstStyle/>
          <a:p>
            <a:pPr eaLnBrk="0" hangingPunct="0">
              <a:defRPr/>
            </a:pPr>
            <a:r>
              <a:rPr lang="en-US" sz="1200" smtClean="0">
                <a:latin typeface="+mn-lt"/>
                <a:cs typeface="+mn-cs"/>
              </a:rPr>
              <a:t>Local storage helps to manage temporary supply chain disruptions and LNG transit times</a:t>
            </a:r>
            <a:endParaRPr lang="en-US" sz="1200">
              <a:latin typeface="+mn-lt"/>
              <a:cs typeface="+mn-cs"/>
            </a:endParaRPr>
          </a:p>
        </p:txBody>
      </p:sp>
      <p:sp>
        <p:nvSpPr>
          <p:cNvPr id="374800" name="TextBox 43"/>
          <p:cNvSpPr txBox="1">
            <a:spLocks noChangeArrowheads="1"/>
          </p:cNvSpPr>
          <p:nvPr/>
        </p:nvSpPr>
        <p:spPr bwMode="auto">
          <a:xfrm>
            <a:off x="6011863" y="4149080"/>
            <a:ext cx="2089150" cy="1200329"/>
          </a:xfrm>
          <a:prstGeom prst="rect">
            <a:avLst/>
          </a:prstGeom>
          <a:noFill/>
          <a:ln w="9525">
            <a:noFill/>
            <a:miter lim="800000"/>
            <a:headEnd/>
            <a:tailEnd/>
          </a:ln>
        </p:spPr>
        <p:txBody>
          <a:bodyPr>
            <a:spAutoFit/>
          </a:bodyPr>
          <a:lstStyle/>
          <a:p>
            <a:pPr eaLnBrk="0" hangingPunct="0">
              <a:defRPr/>
            </a:pPr>
            <a:r>
              <a:rPr lang="en-US" sz="1200" smtClean="0">
                <a:latin typeface="+mn-lt"/>
                <a:cs typeface="+mn-cs"/>
              </a:rPr>
              <a:t>Gas storage protects customers from excessive short-term market price volatility</a:t>
            </a:r>
            <a:r>
              <a:rPr lang="en-US" sz="1200" smtClean="0"/>
              <a:t> , while the global demand for gas is increasing</a:t>
            </a:r>
            <a:endParaRPr lang="en-US" sz="1200">
              <a:latin typeface="+mn-lt"/>
              <a:cs typeface="+mn-cs"/>
            </a:endParaRPr>
          </a:p>
        </p:txBody>
      </p:sp>
      <p:sp>
        <p:nvSpPr>
          <p:cNvPr id="374802" name="TextBox 43"/>
          <p:cNvSpPr txBox="1">
            <a:spLocks noChangeArrowheads="1"/>
          </p:cNvSpPr>
          <p:nvPr/>
        </p:nvSpPr>
        <p:spPr bwMode="auto">
          <a:xfrm>
            <a:off x="6011863" y="2927697"/>
            <a:ext cx="2016125" cy="1015663"/>
          </a:xfrm>
          <a:prstGeom prst="rect">
            <a:avLst/>
          </a:prstGeom>
          <a:noFill/>
          <a:ln w="9525">
            <a:noFill/>
            <a:miter lim="800000"/>
            <a:headEnd/>
            <a:tailEnd/>
          </a:ln>
        </p:spPr>
        <p:txBody>
          <a:bodyPr>
            <a:spAutoFit/>
          </a:bodyPr>
          <a:lstStyle/>
          <a:p>
            <a:pPr eaLnBrk="0" hangingPunct="0">
              <a:defRPr/>
            </a:pPr>
            <a:r>
              <a:rPr lang="en-US" sz="1200" smtClean="0">
                <a:latin typeface="+mn-lt"/>
                <a:cs typeface="+mn-cs"/>
              </a:rPr>
              <a:t>Gas storage allows for optimisation of gas purchase decisions and helps to keep the competitivness of gas</a:t>
            </a:r>
            <a:endParaRPr lang="en-US" sz="1200">
              <a:latin typeface="+mn-lt"/>
              <a:cs typeface="+mn-cs"/>
            </a:endParaRPr>
          </a:p>
        </p:txBody>
      </p:sp>
      <p:sp>
        <p:nvSpPr>
          <p:cNvPr id="19" name="Ellipse 18"/>
          <p:cNvSpPr>
            <a:spLocks noChangeArrowheads="1"/>
          </p:cNvSpPr>
          <p:nvPr/>
        </p:nvSpPr>
        <p:spPr bwMode="auto">
          <a:xfrm>
            <a:off x="5724525" y="1873597"/>
            <a:ext cx="287338" cy="288925"/>
          </a:xfrm>
          <a:prstGeom prst="ellipse">
            <a:avLst/>
          </a:prstGeom>
          <a:solidFill>
            <a:schemeClr val="accent1"/>
          </a:solidFill>
          <a:ln w="9525" algn="ctr">
            <a:noFill/>
            <a:round/>
            <a:headEnd/>
            <a:tailEnd/>
          </a:ln>
        </p:spPr>
        <p:txBody>
          <a:bodyPr lIns="0" tIns="0" rIns="0" bIns="0" anchor="ctr"/>
          <a:lstStyle/>
          <a:p>
            <a:pPr algn="ctr"/>
            <a:r>
              <a:rPr lang="en-US" sz="1200" b="1" smtClean="0">
                <a:solidFill>
                  <a:schemeClr val="bg1"/>
                </a:solidFill>
                <a:latin typeface="Polo" pitchFamily="2" charset="0"/>
              </a:rPr>
              <a:t>I</a:t>
            </a:r>
            <a:endParaRPr lang="en-US" sz="1200" b="1">
              <a:solidFill>
                <a:schemeClr val="bg1"/>
              </a:solidFill>
              <a:latin typeface="Polo" pitchFamily="2" charset="0"/>
            </a:endParaRPr>
          </a:p>
        </p:txBody>
      </p:sp>
      <p:sp>
        <p:nvSpPr>
          <p:cNvPr id="20" name="Ellipse 19"/>
          <p:cNvSpPr>
            <a:spLocks noChangeArrowheads="1"/>
          </p:cNvSpPr>
          <p:nvPr/>
        </p:nvSpPr>
        <p:spPr bwMode="auto">
          <a:xfrm>
            <a:off x="5724525" y="3010247"/>
            <a:ext cx="287338" cy="287338"/>
          </a:xfrm>
          <a:prstGeom prst="ellipse">
            <a:avLst/>
          </a:prstGeom>
          <a:solidFill>
            <a:schemeClr val="accent1"/>
          </a:solidFill>
          <a:ln w="9525" algn="ctr">
            <a:noFill/>
            <a:round/>
            <a:headEnd/>
            <a:tailEnd/>
          </a:ln>
        </p:spPr>
        <p:txBody>
          <a:bodyPr lIns="0" tIns="0" rIns="0" bIns="0" anchor="ctr"/>
          <a:lstStyle/>
          <a:p>
            <a:pPr algn="ctr"/>
            <a:r>
              <a:rPr lang="en-US" sz="1200" b="1" smtClean="0">
                <a:solidFill>
                  <a:schemeClr val="bg1"/>
                </a:solidFill>
                <a:latin typeface="Polo" pitchFamily="2" charset="0"/>
              </a:rPr>
              <a:t>II</a:t>
            </a:r>
            <a:endParaRPr lang="en-US" sz="1200" b="1">
              <a:solidFill>
                <a:schemeClr val="bg1"/>
              </a:solidFill>
              <a:latin typeface="Polo" pitchFamily="2" charset="0"/>
            </a:endParaRPr>
          </a:p>
        </p:txBody>
      </p:sp>
      <p:sp>
        <p:nvSpPr>
          <p:cNvPr id="21" name="Ellipse 20"/>
          <p:cNvSpPr>
            <a:spLocks noChangeArrowheads="1"/>
          </p:cNvSpPr>
          <p:nvPr/>
        </p:nvSpPr>
        <p:spPr bwMode="auto">
          <a:xfrm>
            <a:off x="5724525" y="4207817"/>
            <a:ext cx="287338" cy="288925"/>
          </a:xfrm>
          <a:prstGeom prst="ellipse">
            <a:avLst/>
          </a:prstGeom>
          <a:solidFill>
            <a:schemeClr val="accent1"/>
          </a:solidFill>
          <a:ln w="9525" algn="ctr">
            <a:noFill/>
            <a:round/>
            <a:headEnd/>
            <a:tailEnd/>
          </a:ln>
        </p:spPr>
        <p:txBody>
          <a:bodyPr lIns="0" tIns="0" rIns="0" bIns="0" anchor="ctr"/>
          <a:lstStyle/>
          <a:p>
            <a:pPr algn="ctr"/>
            <a:r>
              <a:rPr lang="en-US" sz="1200" b="1" smtClean="0">
                <a:solidFill>
                  <a:schemeClr val="bg1"/>
                </a:solidFill>
                <a:latin typeface="Polo" pitchFamily="2" charset="0"/>
              </a:rPr>
              <a:t>III</a:t>
            </a:r>
            <a:endParaRPr lang="en-US" sz="1200" b="1">
              <a:solidFill>
                <a:schemeClr val="bg1"/>
              </a:solidFill>
              <a:latin typeface="Polo" pitchFamily="2" charset="0"/>
            </a:endParaRPr>
          </a:p>
        </p:txBody>
      </p:sp>
      <p:sp>
        <p:nvSpPr>
          <p:cNvPr id="32" name="Ellipse 31"/>
          <p:cNvSpPr>
            <a:spLocks noChangeArrowheads="1"/>
          </p:cNvSpPr>
          <p:nvPr/>
        </p:nvSpPr>
        <p:spPr bwMode="auto">
          <a:xfrm>
            <a:off x="1835150" y="5876925"/>
            <a:ext cx="288925" cy="288925"/>
          </a:xfrm>
          <a:prstGeom prst="ellipse">
            <a:avLst/>
          </a:prstGeom>
          <a:solidFill>
            <a:schemeClr val="accent1"/>
          </a:solidFill>
          <a:ln w="9525" algn="ctr">
            <a:noFill/>
            <a:round/>
            <a:headEnd/>
            <a:tailEnd/>
          </a:ln>
        </p:spPr>
        <p:txBody>
          <a:bodyPr lIns="0" tIns="0" rIns="0" bIns="0" anchor="ctr"/>
          <a:lstStyle/>
          <a:p>
            <a:pPr algn="ctr"/>
            <a:r>
              <a:rPr lang="en-US" sz="1400" b="1" smtClean="0">
                <a:solidFill>
                  <a:schemeClr val="bg1"/>
                </a:solidFill>
                <a:latin typeface="Polo" pitchFamily="2" charset="0"/>
              </a:rPr>
              <a:t>I</a:t>
            </a:r>
            <a:endParaRPr lang="en-US" sz="1400" b="1">
              <a:solidFill>
                <a:schemeClr val="bg1"/>
              </a:solidFill>
              <a:latin typeface="Polo" pitchFamily="2" charset="0"/>
            </a:endParaRPr>
          </a:p>
        </p:txBody>
      </p:sp>
      <p:sp>
        <p:nvSpPr>
          <p:cNvPr id="33" name="Ellipse 32"/>
          <p:cNvSpPr>
            <a:spLocks noChangeArrowheads="1"/>
          </p:cNvSpPr>
          <p:nvPr/>
        </p:nvSpPr>
        <p:spPr bwMode="auto">
          <a:xfrm>
            <a:off x="2195513" y="5876925"/>
            <a:ext cx="288925" cy="288925"/>
          </a:xfrm>
          <a:prstGeom prst="ellipse">
            <a:avLst/>
          </a:prstGeom>
          <a:solidFill>
            <a:schemeClr val="accent1"/>
          </a:solidFill>
          <a:ln w="9525" algn="ctr">
            <a:noFill/>
            <a:round/>
            <a:headEnd/>
            <a:tailEnd/>
          </a:ln>
        </p:spPr>
        <p:txBody>
          <a:bodyPr lIns="0" tIns="0" rIns="0" bIns="0" anchor="ctr"/>
          <a:lstStyle/>
          <a:p>
            <a:pPr algn="ctr"/>
            <a:r>
              <a:rPr lang="en-US" sz="1400" b="1" smtClean="0">
                <a:solidFill>
                  <a:schemeClr val="bg1"/>
                </a:solidFill>
                <a:latin typeface="Polo" pitchFamily="2" charset="0"/>
              </a:rPr>
              <a:t>II</a:t>
            </a:r>
            <a:endParaRPr lang="en-US" sz="1400" b="1">
              <a:solidFill>
                <a:schemeClr val="bg1"/>
              </a:solidFill>
              <a:latin typeface="Polo" pitchFamily="2" charset="0"/>
            </a:endParaRPr>
          </a:p>
        </p:txBody>
      </p:sp>
      <p:sp>
        <p:nvSpPr>
          <p:cNvPr id="34" name="Ellipse 33"/>
          <p:cNvSpPr>
            <a:spLocks noChangeArrowheads="1"/>
          </p:cNvSpPr>
          <p:nvPr/>
        </p:nvSpPr>
        <p:spPr bwMode="auto">
          <a:xfrm>
            <a:off x="4284663" y="5876925"/>
            <a:ext cx="287337" cy="288925"/>
          </a:xfrm>
          <a:prstGeom prst="ellipse">
            <a:avLst/>
          </a:prstGeom>
          <a:solidFill>
            <a:schemeClr val="accent1"/>
          </a:solidFill>
          <a:ln w="9525" algn="ctr">
            <a:noFill/>
            <a:round/>
            <a:headEnd/>
            <a:tailEnd/>
          </a:ln>
        </p:spPr>
        <p:txBody>
          <a:bodyPr lIns="0" tIns="0" rIns="0" bIns="0" anchor="ctr"/>
          <a:lstStyle/>
          <a:p>
            <a:pPr algn="ctr"/>
            <a:r>
              <a:rPr lang="en-US" sz="1400" b="1" smtClean="0">
                <a:solidFill>
                  <a:schemeClr val="bg1"/>
                </a:solidFill>
                <a:latin typeface="Polo" pitchFamily="2" charset="0"/>
              </a:rPr>
              <a:t>II</a:t>
            </a:r>
            <a:endParaRPr lang="en-US" sz="1400" b="1">
              <a:solidFill>
                <a:schemeClr val="bg1"/>
              </a:solidFill>
              <a:latin typeface="Polo" pitchFamily="2" charset="0"/>
            </a:endParaRPr>
          </a:p>
        </p:txBody>
      </p:sp>
      <p:sp>
        <p:nvSpPr>
          <p:cNvPr id="35" name="Ellipse 34"/>
          <p:cNvSpPr>
            <a:spLocks noChangeArrowheads="1"/>
          </p:cNvSpPr>
          <p:nvPr/>
        </p:nvSpPr>
        <p:spPr bwMode="auto">
          <a:xfrm>
            <a:off x="4643438" y="5876925"/>
            <a:ext cx="288925" cy="288925"/>
          </a:xfrm>
          <a:prstGeom prst="ellipse">
            <a:avLst/>
          </a:prstGeom>
          <a:solidFill>
            <a:schemeClr val="accent1"/>
          </a:solidFill>
          <a:ln w="9525" algn="ctr">
            <a:noFill/>
            <a:round/>
            <a:headEnd/>
            <a:tailEnd/>
          </a:ln>
        </p:spPr>
        <p:txBody>
          <a:bodyPr lIns="0" tIns="0" rIns="0" bIns="0" anchor="ctr"/>
          <a:lstStyle/>
          <a:p>
            <a:pPr algn="ctr"/>
            <a:r>
              <a:rPr lang="en-US" sz="1400" b="1" smtClean="0">
                <a:solidFill>
                  <a:schemeClr val="bg1"/>
                </a:solidFill>
                <a:latin typeface="Polo" pitchFamily="2" charset="0"/>
              </a:rPr>
              <a:t>III</a:t>
            </a:r>
            <a:endParaRPr lang="en-US" sz="1400" b="1">
              <a:solidFill>
                <a:schemeClr val="bg1"/>
              </a:solidFill>
              <a:latin typeface="Polo" pitchFamily="2" charset="0"/>
            </a:endParaRPr>
          </a:p>
        </p:txBody>
      </p:sp>
      <p:sp>
        <p:nvSpPr>
          <p:cNvPr id="14361" name="Rechteck 40"/>
          <p:cNvSpPr>
            <a:spLocks noChangeArrowheads="1"/>
          </p:cNvSpPr>
          <p:nvPr/>
        </p:nvSpPr>
        <p:spPr bwMode="auto">
          <a:xfrm>
            <a:off x="5724525" y="1268760"/>
            <a:ext cx="3240088" cy="360362"/>
          </a:xfrm>
          <a:prstGeom prst="rect">
            <a:avLst/>
          </a:prstGeom>
          <a:noFill/>
          <a:ln w="9525" algn="ctr">
            <a:noFill/>
            <a:round/>
            <a:headEnd/>
            <a:tailEnd/>
          </a:ln>
        </p:spPr>
        <p:txBody>
          <a:bodyPr anchor="ctr"/>
          <a:lstStyle/>
          <a:p>
            <a:pPr algn="ctr"/>
            <a:r>
              <a:rPr lang="en-US" sz="2000" b="1" smtClean="0">
                <a:latin typeface="Polo" pitchFamily="2" charset="0"/>
              </a:rPr>
              <a:t>Role of gas storage</a:t>
            </a:r>
            <a:endParaRPr lang="en-US" sz="2000" b="1">
              <a:latin typeface="Polo" pitchFamily="2" charset="0"/>
            </a:endParaRPr>
          </a:p>
        </p:txBody>
      </p:sp>
      <p:cxnSp>
        <p:nvCxnSpPr>
          <p:cNvPr id="29" name="Gerade Verbindung 28"/>
          <p:cNvCxnSpPr/>
          <p:nvPr/>
        </p:nvCxnSpPr>
        <p:spPr bwMode="auto">
          <a:xfrm>
            <a:off x="5724525" y="2805460"/>
            <a:ext cx="3240088" cy="1587"/>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30" name="Gerade Verbindung 29"/>
          <p:cNvCxnSpPr/>
          <p:nvPr/>
        </p:nvCxnSpPr>
        <p:spPr bwMode="auto">
          <a:xfrm>
            <a:off x="5724525" y="4003476"/>
            <a:ext cx="3240088" cy="1588"/>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31" name="Gerade Verbindung 30"/>
          <p:cNvCxnSpPr/>
          <p:nvPr/>
        </p:nvCxnSpPr>
        <p:spPr bwMode="auto">
          <a:xfrm>
            <a:off x="5724525" y="5443637"/>
            <a:ext cx="3240088" cy="1587"/>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38" name="Gerade Verbindung mit Pfeil 37"/>
          <p:cNvCxnSpPr>
            <a:cxnSpLocks noChangeShapeType="1"/>
          </p:cNvCxnSpPr>
          <p:nvPr/>
        </p:nvCxnSpPr>
        <p:spPr bwMode="auto">
          <a:xfrm>
            <a:off x="8172450" y="4861867"/>
            <a:ext cx="647700" cy="1588"/>
          </a:xfrm>
          <a:prstGeom prst="straightConnector1">
            <a:avLst/>
          </a:prstGeom>
          <a:noFill/>
          <a:ln w="9525" algn="ctr">
            <a:solidFill>
              <a:schemeClr val="tx1"/>
            </a:solidFill>
            <a:round/>
            <a:headEnd type="none" w="sm" len="sm"/>
            <a:tailEnd type="triangle" w="sm" len="sm"/>
          </a:ln>
        </p:spPr>
      </p:cxnSp>
      <p:cxnSp>
        <p:nvCxnSpPr>
          <p:cNvPr id="43" name="Gerade Verbindung mit Pfeil 42"/>
          <p:cNvCxnSpPr>
            <a:cxnSpLocks noChangeShapeType="1"/>
          </p:cNvCxnSpPr>
          <p:nvPr/>
        </p:nvCxnSpPr>
        <p:spPr bwMode="auto">
          <a:xfrm rot="5400000" flipH="1" flipV="1">
            <a:off x="7917656" y="4607074"/>
            <a:ext cx="511175" cy="1588"/>
          </a:xfrm>
          <a:prstGeom prst="straightConnector1">
            <a:avLst/>
          </a:prstGeom>
          <a:noFill/>
          <a:ln w="9525" algn="ctr">
            <a:solidFill>
              <a:schemeClr val="tx1"/>
            </a:solidFill>
            <a:round/>
            <a:headEnd type="none" w="sm" len="sm"/>
            <a:tailEnd type="triangle" w="sm" len="sm"/>
          </a:ln>
        </p:spPr>
      </p:cxnSp>
      <p:sp>
        <p:nvSpPr>
          <p:cNvPr id="49" name="Freihandform 48"/>
          <p:cNvSpPr>
            <a:spLocks/>
          </p:cNvSpPr>
          <p:nvPr/>
        </p:nvSpPr>
        <p:spPr bwMode="auto">
          <a:xfrm>
            <a:off x="8180388" y="4353867"/>
            <a:ext cx="615950" cy="436563"/>
          </a:xfrm>
          <a:custGeom>
            <a:avLst/>
            <a:gdLst>
              <a:gd name="T0" fmla="*/ 0 w 615379"/>
              <a:gd name="T1" fmla="*/ 356345 h 437357"/>
              <a:gd name="T2" fmla="*/ 55785 w 615379"/>
              <a:gd name="T3" fmla="*/ 273050 h 437357"/>
              <a:gd name="T4" fmla="*/ 107156 w 615379"/>
              <a:gd name="T5" fmla="*/ 366963 h 437357"/>
              <a:gd name="T6" fmla="*/ 146050 w 615379"/>
              <a:gd name="T7" fmla="*/ 251000 h 437357"/>
              <a:gd name="T8" fmla="*/ 212947 w 615379"/>
              <a:gd name="T9" fmla="*/ 371302 h 437357"/>
              <a:gd name="T10" fmla="*/ 282004 w 615379"/>
              <a:gd name="T11" fmla="*/ 244475 h 437357"/>
              <a:gd name="T12" fmla="*/ 327247 w 615379"/>
              <a:gd name="T13" fmla="*/ 394494 h 437357"/>
              <a:gd name="T14" fmla="*/ 372491 w 615379"/>
              <a:gd name="T15" fmla="*/ 320675 h 437357"/>
              <a:gd name="T16" fmla="*/ 424879 w 615379"/>
              <a:gd name="T17" fmla="*/ 384969 h 437357"/>
              <a:gd name="T18" fmla="*/ 489172 w 615379"/>
              <a:gd name="T19" fmla="*/ 6350 h 437357"/>
              <a:gd name="T20" fmla="*/ 520129 w 615379"/>
              <a:gd name="T21" fmla="*/ 346869 h 437357"/>
              <a:gd name="T22" fmla="*/ 562991 w 615379"/>
              <a:gd name="T23" fmla="*/ 184944 h 437357"/>
              <a:gd name="T24" fmla="*/ 615379 w 615379"/>
              <a:gd name="T25" fmla="*/ 311150 h 4373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5379" h="437357">
                <a:moveTo>
                  <a:pt x="0" y="356345"/>
                </a:moveTo>
                <a:cubicBezTo>
                  <a:pt x="3212" y="361901"/>
                  <a:pt x="37926" y="271280"/>
                  <a:pt x="55785" y="273050"/>
                </a:cubicBezTo>
                <a:cubicBezTo>
                  <a:pt x="73644" y="274820"/>
                  <a:pt x="92112" y="370638"/>
                  <a:pt x="107156" y="366963"/>
                </a:cubicBezTo>
                <a:cubicBezTo>
                  <a:pt x="126206" y="360216"/>
                  <a:pt x="128418" y="250277"/>
                  <a:pt x="146050" y="251000"/>
                </a:cubicBezTo>
                <a:cubicBezTo>
                  <a:pt x="163682" y="251723"/>
                  <a:pt x="190288" y="372390"/>
                  <a:pt x="212947" y="371302"/>
                </a:cubicBezTo>
                <a:cubicBezTo>
                  <a:pt x="235606" y="370215"/>
                  <a:pt x="262954" y="240610"/>
                  <a:pt x="282004" y="244475"/>
                </a:cubicBezTo>
                <a:cubicBezTo>
                  <a:pt x="301054" y="248340"/>
                  <a:pt x="312166" y="381794"/>
                  <a:pt x="327247" y="394494"/>
                </a:cubicBezTo>
                <a:cubicBezTo>
                  <a:pt x="342328" y="407194"/>
                  <a:pt x="356219" y="322263"/>
                  <a:pt x="372491" y="320675"/>
                </a:cubicBezTo>
                <a:cubicBezTo>
                  <a:pt x="388763" y="319088"/>
                  <a:pt x="405432" y="437357"/>
                  <a:pt x="424879" y="384969"/>
                </a:cubicBezTo>
                <a:cubicBezTo>
                  <a:pt x="444326" y="332581"/>
                  <a:pt x="473297" y="12700"/>
                  <a:pt x="489172" y="6350"/>
                </a:cubicBezTo>
                <a:cubicBezTo>
                  <a:pt x="505047" y="0"/>
                  <a:pt x="507826" y="317103"/>
                  <a:pt x="520129" y="346869"/>
                </a:cubicBezTo>
                <a:cubicBezTo>
                  <a:pt x="532432" y="376635"/>
                  <a:pt x="547116" y="190897"/>
                  <a:pt x="562991" y="184944"/>
                </a:cubicBezTo>
                <a:cubicBezTo>
                  <a:pt x="578866" y="178991"/>
                  <a:pt x="597122" y="245070"/>
                  <a:pt x="615379" y="311150"/>
                </a:cubicBezTo>
              </a:path>
            </a:pathLst>
          </a:custGeom>
          <a:noFill/>
          <a:ln w="9525" cap="flat" cmpd="sng" algn="ctr">
            <a:solidFill>
              <a:schemeClr val="bg2"/>
            </a:solidFill>
            <a:prstDash val="solid"/>
            <a:round/>
            <a:headEnd type="none" w="med" len="med"/>
            <a:tailEnd type="none" w="med" len="med"/>
          </a:ln>
        </p:spPr>
        <p:txBody>
          <a:bodyPr/>
          <a:lstStyle/>
          <a:p>
            <a:endParaRPr lang="en-US"/>
          </a:p>
        </p:txBody>
      </p:sp>
      <p:pic>
        <p:nvPicPr>
          <p:cNvPr id="1026" name="Picture 2"/>
          <p:cNvPicPr>
            <a:picLocks noChangeAspect="1" noChangeArrowheads="1"/>
          </p:cNvPicPr>
          <p:nvPr/>
        </p:nvPicPr>
        <p:blipFill>
          <a:blip r:embed="rId7" cstate="print"/>
          <a:srcRect/>
          <a:stretch>
            <a:fillRect/>
          </a:stretch>
        </p:blipFill>
        <p:spPr bwMode="auto">
          <a:xfrm>
            <a:off x="8101013" y="3045172"/>
            <a:ext cx="755650" cy="649288"/>
          </a:xfrm>
          <a:prstGeom prst="rect">
            <a:avLst/>
          </a:prstGeom>
          <a:noFill/>
          <a:ln w="9525">
            <a:noFill/>
            <a:miter lim="800000"/>
            <a:headEnd/>
            <a:tailEnd/>
          </a:ln>
        </p:spPr>
      </p:pic>
      <p:sp>
        <p:nvSpPr>
          <p:cNvPr id="37" name="TextBox 44"/>
          <p:cNvSpPr txBox="1">
            <a:spLocks noChangeArrowheads="1"/>
          </p:cNvSpPr>
          <p:nvPr/>
        </p:nvSpPr>
        <p:spPr bwMode="auto">
          <a:xfrm>
            <a:off x="6011863" y="5561013"/>
            <a:ext cx="2076450" cy="1016000"/>
          </a:xfrm>
          <a:prstGeom prst="rect">
            <a:avLst/>
          </a:prstGeom>
          <a:noFill/>
          <a:ln w="9525">
            <a:noFill/>
            <a:miter lim="800000"/>
            <a:headEnd/>
            <a:tailEnd/>
          </a:ln>
        </p:spPr>
        <p:txBody>
          <a:bodyPr>
            <a:spAutoFit/>
          </a:bodyPr>
          <a:lstStyle/>
          <a:p>
            <a:pPr eaLnBrk="0" hangingPunct="0">
              <a:defRPr/>
            </a:pPr>
            <a:r>
              <a:rPr lang="en-US" sz="1200" smtClean="0">
                <a:latin typeface="+mn-lt"/>
                <a:cs typeface="+mn-cs"/>
              </a:rPr>
              <a:t>Utilising expertise in  storage to store energy and to balance volatility of renewable energy supply via CCGT flexibility</a:t>
            </a:r>
            <a:endParaRPr lang="en-US" sz="1200">
              <a:latin typeface="+mn-lt"/>
              <a:cs typeface="+mn-cs"/>
            </a:endParaRPr>
          </a:p>
        </p:txBody>
      </p:sp>
      <p:sp>
        <p:nvSpPr>
          <p:cNvPr id="39" name="Ellipse 38"/>
          <p:cNvSpPr>
            <a:spLocks noChangeArrowheads="1"/>
          </p:cNvSpPr>
          <p:nvPr/>
        </p:nvSpPr>
        <p:spPr bwMode="auto">
          <a:xfrm>
            <a:off x="5724525" y="5595938"/>
            <a:ext cx="287338" cy="288925"/>
          </a:xfrm>
          <a:prstGeom prst="ellipse">
            <a:avLst/>
          </a:prstGeom>
          <a:solidFill>
            <a:schemeClr val="accent1"/>
          </a:solidFill>
          <a:ln w="9525" algn="ctr">
            <a:noFill/>
            <a:round/>
            <a:headEnd/>
            <a:tailEnd/>
          </a:ln>
        </p:spPr>
        <p:txBody>
          <a:bodyPr lIns="0" tIns="0" rIns="0" bIns="0" anchor="ctr"/>
          <a:lstStyle/>
          <a:p>
            <a:pPr algn="ctr"/>
            <a:r>
              <a:rPr lang="en-US" sz="1200" b="1" smtClean="0">
                <a:solidFill>
                  <a:schemeClr val="bg1"/>
                </a:solidFill>
                <a:latin typeface="Polo" pitchFamily="2" charset="0"/>
              </a:rPr>
              <a:t>IV</a:t>
            </a:r>
            <a:endParaRPr lang="en-US" sz="1200" b="1">
              <a:solidFill>
                <a:schemeClr val="bg1"/>
              </a:solidFill>
              <a:latin typeface="Polo" pitchFamily="2" charset="0"/>
            </a:endParaRPr>
          </a:p>
        </p:txBody>
      </p:sp>
      <p:pic>
        <p:nvPicPr>
          <p:cNvPr id="42" name="Picture 9"/>
          <p:cNvPicPr>
            <a:picLocks noChangeAspect="1" noChangeArrowheads="1"/>
          </p:cNvPicPr>
          <p:nvPr/>
        </p:nvPicPr>
        <p:blipFill>
          <a:blip r:embed="rId8" cstate="print"/>
          <a:srcRect l="8710" t="17567" r="48802" b="15762"/>
          <a:stretch>
            <a:fillRect/>
          </a:stretch>
        </p:blipFill>
        <p:spPr bwMode="gray">
          <a:xfrm>
            <a:off x="8143875" y="5637213"/>
            <a:ext cx="728663" cy="720725"/>
          </a:xfrm>
          <a:prstGeom prst="rect">
            <a:avLst/>
          </a:prstGeom>
          <a:noFill/>
          <a:ln w="12700">
            <a:noFill/>
            <a:miter lim="800000"/>
            <a:headEnd/>
            <a:tailEnd type="none" w="med" len="lg"/>
          </a:ln>
        </p:spPr>
      </p:pic>
      <p:sp>
        <p:nvSpPr>
          <p:cNvPr id="14372" name="Rechteck 44"/>
          <p:cNvSpPr>
            <a:spLocks noChangeArrowheads="1"/>
          </p:cNvSpPr>
          <p:nvPr/>
        </p:nvSpPr>
        <p:spPr bwMode="auto">
          <a:xfrm>
            <a:off x="395288" y="1268760"/>
            <a:ext cx="4897437" cy="360362"/>
          </a:xfrm>
          <a:prstGeom prst="rect">
            <a:avLst/>
          </a:prstGeom>
          <a:noFill/>
          <a:ln w="9525" algn="ctr">
            <a:noFill/>
            <a:round/>
            <a:headEnd/>
            <a:tailEnd/>
          </a:ln>
        </p:spPr>
        <p:txBody>
          <a:bodyPr anchor="ctr"/>
          <a:lstStyle/>
          <a:p>
            <a:pPr algn="ctr"/>
            <a:r>
              <a:rPr lang="en-US" sz="2000" b="1" smtClean="0">
                <a:latin typeface="Polo" pitchFamily="2" charset="0"/>
              </a:rPr>
              <a:t>Market challenges</a:t>
            </a:r>
            <a:endParaRPr lang="en-US" sz="2000" b="1">
              <a:latin typeface="Polo" pitchFamily="2" charset="0"/>
            </a:endParaRPr>
          </a:p>
        </p:txBody>
      </p:sp>
      <p:pic>
        <p:nvPicPr>
          <p:cNvPr id="40" name="Grafik 39" descr="009.jpg"/>
          <p:cNvPicPr>
            <a:picLocks noChangeAspect="1"/>
          </p:cNvPicPr>
          <p:nvPr/>
        </p:nvPicPr>
        <p:blipFill>
          <a:blip r:embed="rId9" cstate="print"/>
          <a:srcRect/>
          <a:stretch>
            <a:fillRect/>
          </a:stretch>
        </p:blipFill>
        <p:spPr bwMode="auto">
          <a:xfrm>
            <a:off x="8074025" y="1881535"/>
            <a:ext cx="792163" cy="719137"/>
          </a:xfrm>
          <a:prstGeom prst="rect">
            <a:avLst/>
          </a:prstGeom>
          <a:noFill/>
          <a:ln w="9525">
            <a:noFill/>
            <a:miter lim="800000"/>
            <a:headEnd/>
            <a:tailEnd/>
          </a:ln>
        </p:spPr>
      </p:pic>
      <p:sp>
        <p:nvSpPr>
          <p:cNvPr id="46" name="Ellipse 45"/>
          <p:cNvSpPr>
            <a:spLocks noChangeArrowheads="1"/>
          </p:cNvSpPr>
          <p:nvPr/>
        </p:nvSpPr>
        <p:spPr bwMode="auto">
          <a:xfrm>
            <a:off x="2655888" y="2708275"/>
            <a:ext cx="288925" cy="288925"/>
          </a:xfrm>
          <a:prstGeom prst="ellipse">
            <a:avLst/>
          </a:prstGeom>
          <a:solidFill>
            <a:schemeClr val="accent1"/>
          </a:solidFill>
          <a:ln w="9525" algn="ctr">
            <a:noFill/>
            <a:round/>
            <a:headEnd/>
            <a:tailEnd/>
          </a:ln>
        </p:spPr>
        <p:txBody>
          <a:bodyPr lIns="0" tIns="0" rIns="0" bIns="0" anchor="ctr"/>
          <a:lstStyle/>
          <a:p>
            <a:pPr algn="ctr"/>
            <a:r>
              <a:rPr lang="en-US" sz="1400" b="1" smtClean="0">
                <a:solidFill>
                  <a:schemeClr val="bg1"/>
                </a:solidFill>
                <a:latin typeface="Polo" pitchFamily="2" charset="0"/>
              </a:rPr>
              <a:t>IV</a:t>
            </a:r>
            <a:endParaRPr lang="en-US" sz="1400" b="1">
              <a:solidFill>
                <a:schemeClr val="bg1"/>
              </a:solidFill>
              <a:latin typeface="Polo" pitchFamily="2" charset="0"/>
            </a:endParaRPr>
          </a:p>
        </p:txBody>
      </p:sp>
      <p:sp>
        <p:nvSpPr>
          <p:cNvPr id="48" name="Dia számának helye 47"/>
          <p:cNvSpPr>
            <a:spLocks noGrp="1"/>
          </p:cNvSpPr>
          <p:nvPr>
            <p:ph type="sldNum" sz="quarter" idx="12"/>
          </p:nvPr>
        </p:nvSpPr>
        <p:spPr/>
        <p:txBody>
          <a:bodyPr/>
          <a:lstStyle/>
          <a:p>
            <a:pPr>
              <a:defRPr/>
            </a:pPr>
            <a:fld id="{4B9E750A-ADB0-430B-BC23-0A0CE4A01541}" type="slidenum">
              <a:rPr lang="en-US"/>
              <a:pPr>
                <a:defRPr/>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4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48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48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4799" grpId="0"/>
      <p:bldP spid="374800" grpId="0"/>
      <p:bldP spid="374802" grpId="0"/>
      <p:bldP spid="19" grpId="0" animBg="1"/>
      <p:bldP spid="20" grpId="0" animBg="1"/>
      <p:bldP spid="21" grpId="0" animBg="1"/>
      <p:bldP spid="32" grpId="0" animBg="1"/>
      <p:bldP spid="33" grpId="0" animBg="1"/>
      <p:bldP spid="34" grpId="0" animBg="1"/>
      <p:bldP spid="35" grpId="0" animBg="1"/>
      <p:bldP spid="49" grpId="0" animBg="1"/>
      <p:bldP spid="37" grpId="0"/>
      <p:bldP spid="39"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white">
          <a:xfrm>
            <a:off x="85725" y="3686175"/>
            <a:ext cx="4062413" cy="2571750"/>
          </a:xfrm>
          <a:prstGeom prst="rect">
            <a:avLst/>
          </a:prstGeom>
          <a:noFill/>
          <a:ln w="12700">
            <a:noFill/>
            <a:miter lim="800000"/>
            <a:headEnd/>
            <a:tailEnd/>
          </a:ln>
        </p:spPr>
        <p:txBody>
          <a:bodyPr lIns="180000" tIns="44450" rIns="90488" bIns="44450" anchor="b"/>
          <a:lstStyle/>
          <a:p>
            <a:pPr eaLnBrk="0" hangingPunct="0"/>
            <a:endParaRPr lang="en-GB" sz="1400" b="1">
              <a:solidFill>
                <a:srgbClr val="000099"/>
              </a:solidFill>
            </a:endParaRPr>
          </a:p>
        </p:txBody>
      </p:sp>
      <p:grpSp>
        <p:nvGrpSpPr>
          <p:cNvPr id="17411" name="Group 115"/>
          <p:cNvGrpSpPr>
            <a:grpSpLocks/>
          </p:cNvGrpSpPr>
          <p:nvPr/>
        </p:nvGrpSpPr>
        <p:grpSpPr bwMode="auto">
          <a:xfrm>
            <a:off x="539750" y="1412875"/>
            <a:ext cx="7961313" cy="4824413"/>
            <a:chOff x="340" y="890"/>
            <a:chExt cx="5015" cy="3039"/>
          </a:xfrm>
        </p:grpSpPr>
        <p:sp>
          <p:nvSpPr>
            <p:cNvPr id="17418" name="Rectangle 4"/>
            <p:cNvSpPr>
              <a:spLocks noChangeArrowheads="1"/>
            </p:cNvSpPr>
            <p:nvPr/>
          </p:nvSpPr>
          <p:spPr bwMode="auto">
            <a:xfrm>
              <a:off x="340" y="890"/>
              <a:ext cx="5015" cy="2956"/>
            </a:xfrm>
            <a:prstGeom prst="rect">
              <a:avLst/>
            </a:prstGeom>
            <a:solidFill>
              <a:srgbClr val="FFFFFF"/>
            </a:solidFill>
            <a:ln w="9525">
              <a:noFill/>
              <a:miter lim="800000"/>
              <a:headEnd/>
              <a:tailEnd/>
            </a:ln>
          </p:spPr>
          <p:txBody>
            <a:bodyPr/>
            <a:lstStyle/>
            <a:p>
              <a:pPr eaLnBrk="0" hangingPunct="0"/>
              <a:endParaRPr lang="en-GB"/>
            </a:p>
          </p:txBody>
        </p:sp>
        <p:sp>
          <p:nvSpPr>
            <p:cNvPr id="17419" name="Rectangle 5"/>
            <p:cNvSpPr>
              <a:spLocks noChangeArrowheads="1"/>
            </p:cNvSpPr>
            <p:nvPr/>
          </p:nvSpPr>
          <p:spPr bwMode="auto">
            <a:xfrm>
              <a:off x="743" y="1061"/>
              <a:ext cx="4434" cy="2333"/>
            </a:xfrm>
            <a:prstGeom prst="rect">
              <a:avLst/>
            </a:prstGeom>
            <a:solidFill>
              <a:srgbClr val="FFFFFF"/>
            </a:solidFill>
            <a:ln w="9525">
              <a:noFill/>
              <a:miter lim="800000"/>
              <a:headEnd/>
              <a:tailEnd/>
            </a:ln>
          </p:spPr>
          <p:txBody>
            <a:bodyPr/>
            <a:lstStyle/>
            <a:p>
              <a:pPr eaLnBrk="0" hangingPunct="0"/>
              <a:endParaRPr lang="en-GB"/>
            </a:p>
          </p:txBody>
        </p:sp>
        <p:sp>
          <p:nvSpPr>
            <p:cNvPr id="17420" name="Line 6"/>
            <p:cNvSpPr>
              <a:spLocks noChangeShapeType="1"/>
            </p:cNvSpPr>
            <p:nvPr/>
          </p:nvSpPr>
          <p:spPr bwMode="auto">
            <a:xfrm>
              <a:off x="743" y="2928"/>
              <a:ext cx="4434" cy="1"/>
            </a:xfrm>
            <a:prstGeom prst="line">
              <a:avLst/>
            </a:prstGeom>
            <a:noFill/>
            <a:ln w="0">
              <a:solidFill>
                <a:srgbClr val="000000"/>
              </a:solidFill>
              <a:round/>
              <a:headEnd/>
              <a:tailEnd/>
            </a:ln>
          </p:spPr>
          <p:txBody>
            <a:bodyPr/>
            <a:lstStyle/>
            <a:p>
              <a:endParaRPr lang="hu-HU"/>
            </a:p>
          </p:txBody>
        </p:sp>
        <p:sp>
          <p:nvSpPr>
            <p:cNvPr id="17421" name="Line 7"/>
            <p:cNvSpPr>
              <a:spLocks noChangeShapeType="1"/>
            </p:cNvSpPr>
            <p:nvPr/>
          </p:nvSpPr>
          <p:spPr bwMode="auto">
            <a:xfrm>
              <a:off x="743" y="2461"/>
              <a:ext cx="4434" cy="1"/>
            </a:xfrm>
            <a:prstGeom prst="line">
              <a:avLst/>
            </a:prstGeom>
            <a:noFill/>
            <a:ln w="0">
              <a:solidFill>
                <a:srgbClr val="000000"/>
              </a:solidFill>
              <a:round/>
              <a:headEnd/>
              <a:tailEnd/>
            </a:ln>
          </p:spPr>
          <p:txBody>
            <a:bodyPr/>
            <a:lstStyle/>
            <a:p>
              <a:endParaRPr lang="hu-HU"/>
            </a:p>
          </p:txBody>
        </p:sp>
        <p:sp>
          <p:nvSpPr>
            <p:cNvPr id="17422" name="Line 8"/>
            <p:cNvSpPr>
              <a:spLocks noChangeShapeType="1"/>
            </p:cNvSpPr>
            <p:nvPr/>
          </p:nvSpPr>
          <p:spPr bwMode="auto">
            <a:xfrm>
              <a:off x="743" y="1994"/>
              <a:ext cx="4434" cy="1"/>
            </a:xfrm>
            <a:prstGeom prst="line">
              <a:avLst/>
            </a:prstGeom>
            <a:noFill/>
            <a:ln w="0">
              <a:solidFill>
                <a:srgbClr val="000000"/>
              </a:solidFill>
              <a:round/>
              <a:headEnd/>
              <a:tailEnd/>
            </a:ln>
          </p:spPr>
          <p:txBody>
            <a:bodyPr/>
            <a:lstStyle/>
            <a:p>
              <a:endParaRPr lang="hu-HU"/>
            </a:p>
          </p:txBody>
        </p:sp>
        <p:sp>
          <p:nvSpPr>
            <p:cNvPr id="17423" name="Line 9"/>
            <p:cNvSpPr>
              <a:spLocks noChangeShapeType="1"/>
            </p:cNvSpPr>
            <p:nvPr/>
          </p:nvSpPr>
          <p:spPr bwMode="auto">
            <a:xfrm>
              <a:off x="743" y="1526"/>
              <a:ext cx="4434" cy="1"/>
            </a:xfrm>
            <a:prstGeom prst="line">
              <a:avLst/>
            </a:prstGeom>
            <a:noFill/>
            <a:ln w="0">
              <a:solidFill>
                <a:srgbClr val="000000"/>
              </a:solidFill>
              <a:round/>
              <a:headEnd/>
              <a:tailEnd/>
            </a:ln>
          </p:spPr>
          <p:txBody>
            <a:bodyPr/>
            <a:lstStyle/>
            <a:p>
              <a:endParaRPr lang="hu-HU"/>
            </a:p>
          </p:txBody>
        </p:sp>
        <p:sp>
          <p:nvSpPr>
            <p:cNvPr id="17424" name="Line 10"/>
            <p:cNvSpPr>
              <a:spLocks noChangeShapeType="1"/>
            </p:cNvSpPr>
            <p:nvPr/>
          </p:nvSpPr>
          <p:spPr bwMode="auto">
            <a:xfrm>
              <a:off x="743" y="1061"/>
              <a:ext cx="4434" cy="1"/>
            </a:xfrm>
            <a:prstGeom prst="line">
              <a:avLst/>
            </a:prstGeom>
            <a:noFill/>
            <a:ln w="0">
              <a:solidFill>
                <a:srgbClr val="000000"/>
              </a:solidFill>
              <a:round/>
              <a:headEnd/>
              <a:tailEnd/>
            </a:ln>
          </p:spPr>
          <p:txBody>
            <a:bodyPr/>
            <a:lstStyle/>
            <a:p>
              <a:endParaRPr lang="hu-HU"/>
            </a:p>
          </p:txBody>
        </p:sp>
        <p:sp>
          <p:nvSpPr>
            <p:cNvPr id="17425" name="Rectangle 11"/>
            <p:cNvSpPr>
              <a:spLocks noChangeArrowheads="1"/>
            </p:cNvSpPr>
            <p:nvPr/>
          </p:nvSpPr>
          <p:spPr bwMode="auto">
            <a:xfrm>
              <a:off x="743" y="1061"/>
              <a:ext cx="4434" cy="2333"/>
            </a:xfrm>
            <a:prstGeom prst="rect">
              <a:avLst/>
            </a:prstGeom>
            <a:noFill/>
            <a:ln w="17463">
              <a:solidFill>
                <a:srgbClr val="808080"/>
              </a:solidFill>
              <a:miter lim="800000"/>
              <a:headEnd/>
              <a:tailEnd/>
            </a:ln>
          </p:spPr>
          <p:txBody>
            <a:bodyPr/>
            <a:lstStyle/>
            <a:p>
              <a:pPr eaLnBrk="0" hangingPunct="0"/>
              <a:endParaRPr lang="en-GB"/>
            </a:p>
          </p:txBody>
        </p:sp>
        <p:sp>
          <p:nvSpPr>
            <p:cNvPr id="17426" name="Line 12"/>
            <p:cNvSpPr>
              <a:spLocks noChangeShapeType="1"/>
            </p:cNvSpPr>
            <p:nvPr/>
          </p:nvSpPr>
          <p:spPr bwMode="auto">
            <a:xfrm>
              <a:off x="743" y="1061"/>
              <a:ext cx="1" cy="2333"/>
            </a:xfrm>
            <a:prstGeom prst="line">
              <a:avLst/>
            </a:prstGeom>
            <a:noFill/>
            <a:ln w="0">
              <a:solidFill>
                <a:srgbClr val="000000"/>
              </a:solidFill>
              <a:round/>
              <a:headEnd/>
              <a:tailEnd/>
            </a:ln>
          </p:spPr>
          <p:txBody>
            <a:bodyPr/>
            <a:lstStyle/>
            <a:p>
              <a:endParaRPr lang="hu-HU"/>
            </a:p>
          </p:txBody>
        </p:sp>
        <p:sp>
          <p:nvSpPr>
            <p:cNvPr id="17427" name="Line 13"/>
            <p:cNvSpPr>
              <a:spLocks noChangeShapeType="1"/>
            </p:cNvSpPr>
            <p:nvPr/>
          </p:nvSpPr>
          <p:spPr bwMode="auto">
            <a:xfrm>
              <a:off x="721" y="3394"/>
              <a:ext cx="22" cy="1"/>
            </a:xfrm>
            <a:prstGeom prst="line">
              <a:avLst/>
            </a:prstGeom>
            <a:noFill/>
            <a:ln w="0">
              <a:solidFill>
                <a:srgbClr val="000000"/>
              </a:solidFill>
              <a:round/>
              <a:headEnd/>
              <a:tailEnd/>
            </a:ln>
          </p:spPr>
          <p:txBody>
            <a:bodyPr/>
            <a:lstStyle/>
            <a:p>
              <a:endParaRPr lang="hu-HU"/>
            </a:p>
          </p:txBody>
        </p:sp>
        <p:sp>
          <p:nvSpPr>
            <p:cNvPr id="17428" name="Line 14"/>
            <p:cNvSpPr>
              <a:spLocks noChangeShapeType="1"/>
            </p:cNvSpPr>
            <p:nvPr/>
          </p:nvSpPr>
          <p:spPr bwMode="auto">
            <a:xfrm>
              <a:off x="721" y="2928"/>
              <a:ext cx="22" cy="1"/>
            </a:xfrm>
            <a:prstGeom prst="line">
              <a:avLst/>
            </a:prstGeom>
            <a:noFill/>
            <a:ln w="0">
              <a:solidFill>
                <a:srgbClr val="000000"/>
              </a:solidFill>
              <a:round/>
              <a:headEnd/>
              <a:tailEnd/>
            </a:ln>
          </p:spPr>
          <p:txBody>
            <a:bodyPr/>
            <a:lstStyle/>
            <a:p>
              <a:endParaRPr lang="hu-HU"/>
            </a:p>
          </p:txBody>
        </p:sp>
        <p:sp>
          <p:nvSpPr>
            <p:cNvPr id="17429" name="Line 15"/>
            <p:cNvSpPr>
              <a:spLocks noChangeShapeType="1"/>
            </p:cNvSpPr>
            <p:nvPr/>
          </p:nvSpPr>
          <p:spPr bwMode="auto">
            <a:xfrm>
              <a:off x="721" y="2461"/>
              <a:ext cx="22" cy="1"/>
            </a:xfrm>
            <a:prstGeom prst="line">
              <a:avLst/>
            </a:prstGeom>
            <a:noFill/>
            <a:ln w="0">
              <a:solidFill>
                <a:srgbClr val="000000"/>
              </a:solidFill>
              <a:round/>
              <a:headEnd/>
              <a:tailEnd/>
            </a:ln>
          </p:spPr>
          <p:txBody>
            <a:bodyPr/>
            <a:lstStyle/>
            <a:p>
              <a:endParaRPr lang="hu-HU"/>
            </a:p>
          </p:txBody>
        </p:sp>
        <p:sp>
          <p:nvSpPr>
            <p:cNvPr id="17430" name="Line 16"/>
            <p:cNvSpPr>
              <a:spLocks noChangeShapeType="1"/>
            </p:cNvSpPr>
            <p:nvPr/>
          </p:nvSpPr>
          <p:spPr bwMode="auto">
            <a:xfrm>
              <a:off x="721" y="1994"/>
              <a:ext cx="22" cy="1"/>
            </a:xfrm>
            <a:prstGeom prst="line">
              <a:avLst/>
            </a:prstGeom>
            <a:noFill/>
            <a:ln w="0">
              <a:solidFill>
                <a:srgbClr val="000000"/>
              </a:solidFill>
              <a:round/>
              <a:headEnd/>
              <a:tailEnd/>
            </a:ln>
          </p:spPr>
          <p:txBody>
            <a:bodyPr/>
            <a:lstStyle/>
            <a:p>
              <a:endParaRPr lang="hu-HU"/>
            </a:p>
          </p:txBody>
        </p:sp>
        <p:sp>
          <p:nvSpPr>
            <p:cNvPr id="17431" name="Line 17"/>
            <p:cNvSpPr>
              <a:spLocks noChangeShapeType="1"/>
            </p:cNvSpPr>
            <p:nvPr/>
          </p:nvSpPr>
          <p:spPr bwMode="auto">
            <a:xfrm>
              <a:off x="721" y="1526"/>
              <a:ext cx="22" cy="1"/>
            </a:xfrm>
            <a:prstGeom prst="line">
              <a:avLst/>
            </a:prstGeom>
            <a:noFill/>
            <a:ln w="0">
              <a:solidFill>
                <a:srgbClr val="000000"/>
              </a:solidFill>
              <a:round/>
              <a:headEnd/>
              <a:tailEnd/>
            </a:ln>
          </p:spPr>
          <p:txBody>
            <a:bodyPr/>
            <a:lstStyle/>
            <a:p>
              <a:endParaRPr lang="hu-HU"/>
            </a:p>
          </p:txBody>
        </p:sp>
        <p:sp>
          <p:nvSpPr>
            <p:cNvPr id="17432" name="Line 18"/>
            <p:cNvSpPr>
              <a:spLocks noChangeShapeType="1"/>
            </p:cNvSpPr>
            <p:nvPr/>
          </p:nvSpPr>
          <p:spPr bwMode="auto">
            <a:xfrm>
              <a:off x="721" y="1061"/>
              <a:ext cx="22" cy="1"/>
            </a:xfrm>
            <a:prstGeom prst="line">
              <a:avLst/>
            </a:prstGeom>
            <a:noFill/>
            <a:ln w="0">
              <a:solidFill>
                <a:srgbClr val="000000"/>
              </a:solidFill>
              <a:round/>
              <a:headEnd/>
              <a:tailEnd/>
            </a:ln>
          </p:spPr>
          <p:txBody>
            <a:bodyPr/>
            <a:lstStyle/>
            <a:p>
              <a:endParaRPr lang="hu-HU"/>
            </a:p>
          </p:txBody>
        </p:sp>
        <p:sp>
          <p:nvSpPr>
            <p:cNvPr id="17433" name="Line 19"/>
            <p:cNvSpPr>
              <a:spLocks noChangeShapeType="1"/>
            </p:cNvSpPr>
            <p:nvPr/>
          </p:nvSpPr>
          <p:spPr bwMode="auto">
            <a:xfrm>
              <a:off x="743" y="3394"/>
              <a:ext cx="4434" cy="1"/>
            </a:xfrm>
            <a:prstGeom prst="line">
              <a:avLst/>
            </a:prstGeom>
            <a:noFill/>
            <a:ln w="0">
              <a:solidFill>
                <a:srgbClr val="000000"/>
              </a:solidFill>
              <a:round/>
              <a:headEnd/>
              <a:tailEnd/>
            </a:ln>
          </p:spPr>
          <p:txBody>
            <a:bodyPr/>
            <a:lstStyle/>
            <a:p>
              <a:endParaRPr lang="hu-HU"/>
            </a:p>
          </p:txBody>
        </p:sp>
        <p:sp>
          <p:nvSpPr>
            <p:cNvPr id="17434" name="Line 20"/>
            <p:cNvSpPr>
              <a:spLocks noChangeShapeType="1"/>
            </p:cNvSpPr>
            <p:nvPr/>
          </p:nvSpPr>
          <p:spPr bwMode="auto">
            <a:xfrm flipV="1">
              <a:off x="743" y="3394"/>
              <a:ext cx="1" cy="26"/>
            </a:xfrm>
            <a:prstGeom prst="line">
              <a:avLst/>
            </a:prstGeom>
            <a:noFill/>
            <a:ln w="0">
              <a:solidFill>
                <a:srgbClr val="000000"/>
              </a:solidFill>
              <a:round/>
              <a:headEnd/>
              <a:tailEnd/>
            </a:ln>
          </p:spPr>
          <p:txBody>
            <a:bodyPr/>
            <a:lstStyle/>
            <a:p>
              <a:endParaRPr lang="hu-HU"/>
            </a:p>
          </p:txBody>
        </p:sp>
        <p:sp>
          <p:nvSpPr>
            <p:cNvPr id="17435" name="Line 21"/>
            <p:cNvSpPr>
              <a:spLocks noChangeShapeType="1"/>
            </p:cNvSpPr>
            <p:nvPr/>
          </p:nvSpPr>
          <p:spPr bwMode="auto">
            <a:xfrm flipV="1">
              <a:off x="1514" y="3394"/>
              <a:ext cx="0" cy="26"/>
            </a:xfrm>
            <a:prstGeom prst="line">
              <a:avLst/>
            </a:prstGeom>
            <a:noFill/>
            <a:ln w="0">
              <a:solidFill>
                <a:srgbClr val="000000"/>
              </a:solidFill>
              <a:round/>
              <a:headEnd/>
              <a:tailEnd/>
            </a:ln>
          </p:spPr>
          <p:txBody>
            <a:bodyPr/>
            <a:lstStyle/>
            <a:p>
              <a:endParaRPr lang="hu-HU"/>
            </a:p>
          </p:txBody>
        </p:sp>
        <p:sp>
          <p:nvSpPr>
            <p:cNvPr id="17436" name="Line 22"/>
            <p:cNvSpPr>
              <a:spLocks noChangeShapeType="1"/>
            </p:cNvSpPr>
            <p:nvPr/>
          </p:nvSpPr>
          <p:spPr bwMode="auto">
            <a:xfrm flipV="1">
              <a:off x="2286" y="3394"/>
              <a:ext cx="1" cy="26"/>
            </a:xfrm>
            <a:prstGeom prst="line">
              <a:avLst/>
            </a:prstGeom>
            <a:noFill/>
            <a:ln w="0">
              <a:solidFill>
                <a:srgbClr val="000000"/>
              </a:solidFill>
              <a:round/>
              <a:headEnd/>
              <a:tailEnd/>
            </a:ln>
          </p:spPr>
          <p:txBody>
            <a:bodyPr/>
            <a:lstStyle/>
            <a:p>
              <a:endParaRPr lang="hu-HU"/>
            </a:p>
          </p:txBody>
        </p:sp>
        <p:sp>
          <p:nvSpPr>
            <p:cNvPr id="17437" name="Line 23"/>
            <p:cNvSpPr>
              <a:spLocks noChangeShapeType="1"/>
            </p:cNvSpPr>
            <p:nvPr/>
          </p:nvSpPr>
          <p:spPr bwMode="auto">
            <a:xfrm flipV="1">
              <a:off x="3056" y="3394"/>
              <a:ext cx="1" cy="26"/>
            </a:xfrm>
            <a:prstGeom prst="line">
              <a:avLst/>
            </a:prstGeom>
            <a:noFill/>
            <a:ln w="0">
              <a:solidFill>
                <a:srgbClr val="000000"/>
              </a:solidFill>
              <a:round/>
              <a:headEnd/>
              <a:tailEnd/>
            </a:ln>
          </p:spPr>
          <p:txBody>
            <a:bodyPr/>
            <a:lstStyle/>
            <a:p>
              <a:endParaRPr lang="hu-HU"/>
            </a:p>
          </p:txBody>
        </p:sp>
        <p:sp>
          <p:nvSpPr>
            <p:cNvPr id="17438" name="Line 24"/>
            <p:cNvSpPr>
              <a:spLocks noChangeShapeType="1"/>
            </p:cNvSpPr>
            <p:nvPr/>
          </p:nvSpPr>
          <p:spPr bwMode="auto">
            <a:xfrm flipV="1">
              <a:off x="3827" y="3394"/>
              <a:ext cx="1" cy="26"/>
            </a:xfrm>
            <a:prstGeom prst="line">
              <a:avLst/>
            </a:prstGeom>
            <a:noFill/>
            <a:ln w="0">
              <a:solidFill>
                <a:srgbClr val="000000"/>
              </a:solidFill>
              <a:round/>
              <a:headEnd/>
              <a:tailEnd/>
            </a:ln>
          </p:spPr>
          <p:txBody>
            <a:bodyPr/>
            <a:lstStyle/>
            <a:p>
              <a:endParaRPr lang="hu-HU"/>
            </a:p>
          </p:txBody>
        </p:sp>
        <p:sp>
          <p:nvSpPr>
            <p:cNvPr id="17439" name="Line 25"/>
            <p:cNvSpPr>
              <a:spLocks noChangeShapeType="1"/>
            </p:cNvSpPr>
            <p:nvPr/>
          </p:nvSpPr>
          <p:spPr bwMode="auto">
            <a:xfrm flipV="1">
              <a:off x="4599" y="3394"/>
              <a:ext cx="1" cy="26"/>
            </a:xfrm>
            <a:prstGeom prst="line">
              <a:avLst/>
            </a:prstGeom>
            <a:noFill/>
            <a:ln w="63500">
              <a:solidFill>
                <a:srgbClr val="000000"/>
              </a:solidFill>
              <a:round/>
              <a:headEnd/>
              <a:tailEnd/>
            </a:ln>
          </p:spPr>
          <p:txBody>
            <a:bodyPr/>
            <a:lstStyle/>
            <a:p>
              <a:endParaRPr lang="hu-HU"/>
            </a:p>
          </p:txBody>
        </p:sp>
        <p:sp>
          <p:nvSpPr>
            <p:cNvPr id="17440" name="Freeform 26"/>
            <p:cNvSpPr>
              <a:spLocks/>
            </p:cNvSpPr>
            <p:nvPr/>
          </p:nvSpPr>
          <p:spPr bwMode="auto">
            <a:xfrm>
              <a:off x="3723" y="1067"/>
              <a:ext cx="50" cy="61"/>
            </a:xfrm>
            <a:custGeom>
              <a:avLst/>
              <a:gdLst>
                <a:gd name="T0" fmla="*/ 1851278078 w 58"/>
                <a:gd name="T1" fmla="*/ 0 h 58"/>
                <a:gd name="T2" fmla="*/ 1851278078 w 58"/>
                <a:gd name="T3" fmla="*/ 2147483647 h 58"/>
                <a:gd name="T4" fmla="*/ 0 w 58"/>
                <a:gd name="T5" fmla="*/ 2147483647 h 58"/>
                <a:gd name="T6" fmla="*/ 1851278078 w 58"/>
                <a:gd name="T7" fmla="*/ 0 h 58"/>
                <a:gd name="T8" fmla="*/ 0 60000 65536"/>
                <a:gd name="T9" fmla="*/ 0 60000 65536"/>
                <a:gd name="T10" fmla="*/ 0 60000 65536"/>
                <a:gd name="T11" fmla="*/ 0 60000 65536"/>
                <a:gd name="T12" fmla="*/ 0 w 58"/>
                <a:gd name="T13" fmla="*/ 0 h 58"/>
                <a:gd name="T14" fmla="*/ 58 w 58"/>
                <a:gd name="T15" fmla="*/ 58 h 58"/>
              </a:gdLst>
              <a:ahLst/>
              <a:cxnLst>
                <a:cxn ang="T8">
                  <a:pos x="T0" y="T1"/>
                </a:cxn>
                <a:cxn ang="T9">
                  <a:pos x="T2" y="T3"/>
                </a:cxn>
                <a:cxn ang="T10">
                  <a:pos x="T4" y="T5"/>
                </a:cxn>
                <a:cxn ang="T11">
                  <a:pos x="T6" y="T7"/>
                </a:cxn>
              </a:cxnLst>
              <a:rect l="T12" t="T13" r="T14" b="T15"/>
              <a:pathLst>
                <a:path w="58" h="58">
                  <a:moveTo>
                    <a:pt x="29" y="0"/>
                  </a:moveTo>
                  <a:lnTo>
                    <a:pt x="58" y="58"/>
                  </a:lnTo>
                  <a:lnTo>
                    <a:pt x="0" y="58"/>
                  </a:lnTo>
                  <a:lnTo>
                    <a:pt x="29" y="0"/>
                  </a:lnTo>
                  <a:close/>
                </a:path>
              </a:pathLst>
            </a:custGeom>
            <a:solidFill>
              <a:srgbClr val="FF8080"/>
            </a:solidFill>
            <a:ln w="63500">
              <a:solidFill>
                <a:srgbClr val="FF8080"/>
              </a:solidFill>
              <a:round/>
              <a:headEnd/>
              <a:tailEnd/>
            </a:ln>
          </p:spPr>
          <p:txBody>
            <a:bodyPr/>
            <a:lstStyle/>
            <a:p>
              <a:endParaRPr lang="hu-HU"/>
            </a:p>
          </p:txBody>
        </p:sp>
        <p:sp>
          <p:nvSpPr>
            <p:cNvPr id="17441" name="Rectangle 27"/>
            <p:cNvSpPr>
              <a:spLocks noChangeArrowheads="1"/>
            </p:cNvSpPr>
            <p:nvPr/>
          </p:nvSpPr>
          <p:spPr bwMode="auto">
            <a:xfrm>
              <a:off x="4572" y="3201"/>
              <a:ext cx="56" cy="68"/>
            </a:xfrm>
            <a:prstGeom prst="rect">
              <a:avLst/>
            </a:prstGeom>
            <a:noFill/>
            <a:ln w="63500">
              <a:noFill/>
              <a:miter lim="800000"/>
              <a:headEnd/>
              <a:tailEnd/>
            </a:ln>
          </p:spPr>
          <p:txBody>
            <a:bodyPr/>
            <a:lstStyle/>
            <a:p>
              <a:pPr eaLnBrk="0" hangingPunct="0"/>
              <a:endParaRPr lang="en-GB"/>
            </a:p>
          </p:txBody>
        </p:sp>
        <p:sp>
          <p:nvSpPr>
            <p:cNvPr id="17442" name="Line 28"/>
            <p:cNvSpPr>
              <a:spLocks noChangeShapeType="1"/>
            </p:cNvSpPr>
            <p:nvPr/>
          </p:nvSpPr>
          <p:spPr bwMode="auto">
            <a:xfrm flipH="1" flipV="1">
              <a:off x="4574" y="3202"/>
              <a:ext cx="25" cy="31"/>
            </a:xfrm>
            <a:prstGeom prst="line">
              <a:avLst/>
            </a:prstGeom>
            <a:noFill/>
            <a:ln w="63500">
              <a:solidFill>
                <a:srgbClr val="000000"/>
              </a:solidFill>
              <a:round/>
              <a:headEnd/>
              <a:tailEnd/>
            </a:ln>
          </p:spPr>
          <p:txBody>
            <a:bodyPr/>
            <a:lstStyle/>
            <a:p>
              <a:endParaRPr lang="hu-HU"/>
            </a:p>
          </p:txBody>
        </p:sp>
        <p:sp>
          <p:nvSpPr>
            <p:cNvPr id="17443" name="Line 29"/>
            <p:cNvSpPr>
              <a:spLocks noChangeShapeType="1"/>
            </p:cNvSpPr>
            <p:nvPr/>
          </p:nvSpPr>
          <p:spPr bwMode="auto">
            <a:xfrm>
              <a:off x="4599" y="3233"/>
              <a:ext cx="25" cy="31"/>
            </a:xfrm>
            <a:prstGeom prst="line">
              <a:avLst/>
            </a:prstGeom>
            <a:noFill/>
            <a:ln w="63500">
              <a:solidFill>
                <a:srgbClr val="000000"/>
              </a:solidFill>
              <a:round/>
              <a:headEnd/>
              <a:tailEnd/>
            </a:ln>
          </p:spPr>
          <p:txBody>
            <a:bodyPr/>
            <a:lstStyle/>
            <a:p>
              <a:endParaRPr lang="hu-HU"/>
            </a:p>
          </p:txBody>
        </p:sp>
        <p:sp>
          <p:nvSpPr>
            <p:cNvPr id="17444" name="Line 30"/>
            <p:cNvSpPr>
              <a:spLocks noChangeShapeType="1"/>
            </p:cNvSpPr>
            <p:nvPr/>
          </p:nvSpPr>
          <p:spPr bwMode="auto">
            <a:xfrm flipH="1">
              <a:off x="4574" y="3233"/>
              <a:ext cx="25" cy="31"/>
            </a:xfrm>
            <a:prstGeom prst="line">
              <a:avLst/>
            </a:prstGeom>
            <a:noFill/>
            <a:ln w="63500">
              <a:solidFill>
                <a:srgbClr val="000000"/>
              </a:solidFill>
              <a:round/>
              <a:headEnd/>
              <a:tailEnd/>
            </a:ln>
          </p:spPr>
          <p:txBody>
            <a:bodyPr/>
            <a:lstStyle/>
            <a:p>
              <a:endParaRPr lang="hu-HU"/>
            </a:p>
          </p:txBody>
        </p:sp>
        <p:sp>
          <p:nvSpPr>
            <p:cNvPr id="17445" name="Line 31"/>
            <p:cNvSpPr>
              <a:spLocks noChangeShapeType="1"/>
            </p:cNvSpPr>
            <p:nvPr/>
          </p:nvSpPr>
          <p:spPr bwMode="auto">
            <a:xfrm flipV="1">
              <a:off x="4599" y="3202"/>
              <a:ext cx="25" cy="31"/>
            </a:xfrm>
            <a:prstGeom prst="line">
              <a:avLst/>
            </a:prstGeom>
            <a:noFill/>
            <a:ln w="63500">
              <a:solidFill>
                <a:srgbClr val="000000"/>
              </a:solidFill>
              <a:round/>
              <a:headEnd/>
              <a:tailEnd/>
            </a:ln>
          </p:spPr>
          <p:txBody>
            <a:bodyPr/>
            <a:lstStyle/>
            <a:p>
              <a:endParaRPr lang="hu-HU"/>
            </a:p>
          </p:txBody>
        </p:sp>
        <p:sp>
          <p:nvSpPr>
            <p:cNvPr id="17446" name="Freeform 32"/>
            <p:cNvSpPr>
              <a:spLocks/>
            </p:cNvSpPr>
            <p:nvPr/>
          </p:nvSpPr>
          <p:spPr bwMode="auto">
            <a:xfrm>
              <a:off x="3994" y="1755"/>
              <a:ext cx="51" cy="61"/>
            </a:xfrm>
            <a:custGeom>
              <a:avLst/>
              <a:gdLst>
                <a:gd name="T0" fmla="*/ 1856298502 w 59"/>
                <a:gd name="T1" fmla="*/ 0 h 58"/>
                <a:gd name="T2" fmla="*/ 1856298502 w 59"/>
                <a:gd name="T3" fmla="*/ 2147483647 h 58"/>
                <a:gd name="T4" fmla="*/ 1856298502 w 59"/>
                <a:gd name="T5" fmla="*/ 2147483647 h 58"/>
                <a:gd name="T6" fmla="*/ 0 w 59"/>
                <a:gd name="T7" fmla="*/ 2147483647 h 58"/>
                <a:gd name="T8" fmla="*/ 1856298502 w 59"/>
                <a:gd name="T9" fmla="*/ 0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29" y="0"/>
                  </a:moveTo>
                  <a:lnTo>
                    <a:pt x="59" y="29"/>
                  </a:lnTo>
                  <a:lnTo>
                    <a:pt x="29" y="58"/>
                  </a:lnTo>
                  <a:lnTo>
                    <a:pt x="0" y="29"/>
                  </a:lnTo>
                  <a:lnTo>
                    <a:pt x="29" y="0"/>
                  </a:lnTo>
                  <a:close/>
                </a:path>
              </a:pathLst>
            </a:custGeom>
            <a:solidFill>
              <a:srgbClr val="FF0000"/>
            </a:solidFill>
            <a:ln w="63500">
              <a:solidFill>
                <a:srgbClr val="FF0000"/>
              </a:solidFill>
              <a:round/>
              <a:headEnd/>
              <a:tailEnd/>
            </a:ln>
          </p:spPr>
          <p:txBody>
            <a:bodyPr/>
            <a:lstStyle/>
            <a:p>
              <a:endParaRPr lang="hu-HU"/>
            </a:p>
          </p:txBody>
        </p:sp>
        <p:sp>
          <p:nvSpPr>
            <p:cNvPr id="17447" name="Oval 33"/>
            <p:cNvSpPr>
              <a:spLocks noChangeArrowheads="1"/>
            </p:cNvSpPr>
            <p:nvPr/>
          </p:nvSpPr>
          <p:spPr bwMode="auto">
            <a:xfrm>
              <a:off x="4574" y="3363"/>
              <a:ext cx="50" cy="61"/>
            </a:xfrm>
            <a:prstGeom prst="ellipse">
              <a:avLst/>
            </a:prstGeom>
            <a:solidFill>
              <a:srgbClr val="C0C0C0"/>
            </a:solidFill>
            <a:ln w="63500">
              <a:solidFill>
                <a:srgbClr val="C0C0C0"/>
              </a:solidFill>
              <a:round/>
              <a:headEnd/>
              <a:tailEnd/>
            </a:ln>
          </p:spPr>
          <p:txBody>
            <a:bodyPr/>
            <a:lstStyle/>
            <a:p>
              <a:pPr eaLnBrk="0" hangingPunct="0"/>
              <a:endParaRPr lang="en-GB"/>
            </a:p>
          </p:txBody>
        </p:sp>
        <p:sp>
          <p:nvSpPr>
            <p:cNvPr id="61" name="Freeform 36"/>
            <p:cNvSpPr>
              <a:spLocks/>
            </p:cNvSpPr>
            <p:nvPr/>
          </p:nvSpPr>
          <p:spPr bwMode="auto">
            <a:xfrm>
              <a:off x="3713" y="1418"/>
              <a:ext cx="51" cy="62"/>
            </a:xfrm>
            <a:custGeom>
              <a:avLst/>
              <a:gdLst/>
              <a:ahLst/>
              <a:cxnLst>
                <a:cxn ang="0">
                  <a:pos x="29" y="0"/>
                </a:cxn>
                <a:cxn ang="0">
                  <a:pos x="58" y="59"/>
                </a:cxn>
                <a:cxn ang="0">
                  <a:pos x="0" y="59"/>
                </a:cxn>
                <a:cxn ang="0">
                  <a:pos x="29" y="0"/>
                </a:cxn>
              </a:cxnLst>
              <a:rect l="0" t="0" r="r" b="b"/>
              <a:pathLst>
                <a:path w="58" h="59">
                  <a:moveTo>
                    <a:pt x="29" y="0"/>
                  </a:moveTo>
                  <a:lnTo>
                    <a:pt x="58" y="59"/>
                  </a:lnTo>
                  <a:lnTo>
                    <a:pt x="0" y="59"/>
                  </a:lnTo>
                  <a:lnTo>
                    <a:pt x="29" y="0"/>
                  </a:lnTo>
                  <a:close/>
                </a:path>
              </a:pathLst>
            </a:custGeom>
            <a:solidFill>
              <a:srgbClr val="FFFF99"/>
            </a:solidFill>
            <a:ln w="63500">
              <a:solidFill>
                <a:schemeClr val="tx2">
                  <a:lumMod val="60000"/>
                  <a:lumOff val="40000"/>
                </a:schemeClr>
              </a:solidFill>
              <a:prstDash val="solid"/>
              <a:round/>
              <a:headEnd/>
              <a:tailEnd/>
            </a:ln>
          </p:spPr>
          <p:txBody>
            <a:bodyPr/>
            <a:lstStyle/>
            <a:p>
              <a:pPr eaLnBrk="0" hangingPunct="0">
                <a:defRPr/>
              </a:pPr>
              <a:endParaRPr lang="fr-FR">
                <a:cs typeface="+mn-cs"/>
              </a:endParaRPr>
            </a:p>
          </p:txBody>
        </p:sp>
        <p:sp>
          <p:nvSpPr>
            <p:cNvPr id="17449" name="Rectangle 37"/>
            <p:cNvSpPr>
              <a:spLocks noChangeArrowheads="1"/>
            </p:cNvSpPr>
            <p:nvPr/>
          </p:nvSpPr>
          <p:spPr bwMode="auto">
            <a:xfrm>
              <a:off x="4236" y="3178"/>
              <a:ext cx="55" cy="67"/>
            </a:xfrm>
            <a:prstGeom prst="rect">
              <a:avLst/>
            </a:prstGeom>
            <a:noFill/>
            <a:ln w="63500">
              <a:noFill/>
              <a:miter lim="800000"/>
              <a:headEnd/>
              <a:tailEnd/>
            </a:ln>
          </p:spPr>
          <p:txBody>
            <a:bodyPr/>
            <a:lstStyle/>
            <a:p>
              <a:pPr eaLnBrk="0" hangingPunct="0"/>
              <a:endParaRPr lang="en-GB"/>
            </a:p>
          </p:txBody>
        </p:sp>
        <p:sp>
          <p:nvSpPr>
            <p:cNvPr id="17450" name="Line 38"/>
            <p:cNvSpPr>
              <a:spLocks noChangeShapeType="1"/>
            </p:cNvSpPr>
            <p:nvPr/>
          </p:nvSpPr>
          <p:spPr bwMode="auto">
            <a:xfrm flipH="1" flipV="1">
              <a:off x="4238" y="3179"/>
              <a:ext cx="25" cy="31"/>
            </a:xfrm>
            <a:prstGeom prst="line">
              <a:avLst/>
            </a:prstGeom>
            <a:noFill/>
            <a:ln w="63500">
              <a:solidFill>
                <a:srgbClr val="99CCFF"/>
              </a:solidFill>
              <a:round/>
              <a:headEnd/>
              <a:tailEnd/>
            </a:ln>
          </p:spPr>
          <p:txBody>
            <a:bodyPr/>
            <a:lstStyle/>
            <a:p>
              <a:endParaRPr lang="hu-HU"/>
            </a:p>
          </p:txBody>
        </p:sp>
        <p:sp>
          <p:nvSpPr>
            <p:cNvPr id="17451" name="Line 39"/>
            <p:cNvSpPr>
              <a:spLocks noChangeShapeType="1"/>
            </p:cNvSpPr>
            <p:nvPr/>
          </p:nvSpPr>
          <p:spPr bwMode="auto">
            <a:xfrm>
              <a:off x="4263" y="3210"/>
              <a:ext cx="25" cy="30"/>
            </a:xfrm>
            <a:prstGeom prst="line">
              <a:avLst/>
            </a:prstGeom>
            <a:noFill/>
            <a:ln w="63500">
              <a:solidFill>
                <a:srgbClr val="99CCFF"/>
              </a:solidFill>
              <a:round/>
              <a:headEnd/>
              <a:tailEnd/>
            </a:ln>
          </p:spPr>
          <p:txBody>
            <a:bodyPr/>
            <a:lstStyle/>
            <a:p>
              <a:endParaRPr lang="hu-HU"/>
            </a:p>
          </p:txBody>
        </p:sp>
        <p:sp>
          <p:nvSpPr>
            <p:cNvPr id="17452" name="Line 40"/>
            <p:cNvSpPr>
              <a:spLocks noChangeShapeType="1"/>
            </p:cNvSpPr>
            <p:nvPr/>
          </p:nvSpPr>
          <p:spPr bwMode="auto">
            <a:xfrm flipH="1">
              <a:off x="4238" y="3210"/>
              <a:ext cx="25" cy="30"/>
            </a:xfrm>
            <a:prstGeom prst="line">
              <a:avLst/>
            </a:prstGeom>
            <a:noFill/>
            <a:ln w="63500">
              <a:solidFill>
                <a:srgbClr val="99CCFF"/>
              </a:solidFill>
              <a:round/>
              <a:headEnd/>
              <a:tailEnd/>
            </a:ln>
          </p:spPr>
          <p:txBody>
            <a:bodyPr/>
            <a:lstStyle/>
            <a:p>
              <a:endParaRPr lang="hu-HU"/>
            </a:p>
          </p:txBody>
        </p:sp>
        <p:sp>
          <p:nvSpPr>
            <p:cNvPr id="17453" name="Line 41"/>
            <p:cNvSpPr>
              <a:spLocks noChangeShapeType="1"/>
            </p:cNvSpPr>
            <p:nvPr/>
          </p:nvSpPr>
          <p:spPr bwMode="auto">
            <a:xfrm flipV="1">
              <a:off x="4263" y="3179"/>
              <a:ext cx="25" cy="31"/>
            </a:xfrm>
            <a:prstGeom prst="line">
              <a:avLst/>
            </a:prstGeom>
            <a:noFill/>
            <a:ln w="63500">
              <a:solidFill>
                <a:srgbClr val="99CCFF"/>
              </a:solidFill>
              <a:round/>
              <a:headEnd/>
              <a:tailEnd/>
            </a:ln>
          </p:spPr>
          <p:txBody>
            <a:bodyPr/>
            <a:lstStyle/>
            <a:p>
              <a:endParaRPr lang="hu-HU"/>
            </a:p>
          </p:txBody>
        </p:sp>
        <p:sp>
          <p:nvSpPr>
            <p:cNvPr id="17454" name="Rectangle 42"/>
            <p:cNvSpPr>
              <a:spLocks noChangeArrowheads="1"/>
            </p:cNvSpPr>
            <p:nvPr/>
          </p:nvSpPr>
          <p:spPr bwMode="auto">
            <a:xfrm>
              <a:off x="4131" y="2575"/>
              <a:ext cx="55" cy="68"/>
            </a:xfrm>
            <a:prstGeom prst="rect">
              <a:avLst/>
            </a:prstGeom>
            <a:noFill/>
            <a:ln w="63500">
              <a:noFill/>
              <a:miter lim="800000"/>
              <a:headEnd/>
              <a:tailEnd/>
            </a:ln>
          </p:spPr>
          <p:txBody>
            <a:bodyPr/>
            <a:lstStyle/>
            <a:p>
              <a:pPr eaLnBrk="0" hangingPunct="0"/>
              <a:endParaRPr lang="en-GB"/>
            </a:p>
          </p:txBody>
        </p:sp>
        <p:sp>
          <p:nvSpPr>
            <p:cNvPr id="17455" name="Rectangle 49"/>
            <p:cNvSpPr>
              <a:spLocks noChangeArrowheads="1"/>
            </p:cNvSpPr>
            <p:nvPr/>
          </p:nvSpPr>
          <p:spPr bwMode="auto">
            <a:xfrm>
              <a:off x="743" y="3095"/>
              <a:ext cx="27" cy="11"/>
            </a:xfrm>
            <a:prstGeom prst="rect">
              <a:avLst/>
            </a:prstGeom>
            <a:solidFill>
              <a:srgbClr val="3366FF"/>
            </a:solidFill>
            <a:ln w="63500">
              <a:solidFill>
                <a:srgbClr val="3366FF"/>
              </a:solidFill>
              <a:miter lim="800000"/>
              <a:headEnd/>
              <a:tailEnd/>
            </a:ln>
          </p:spPr>
          <p:txBody>
            <a:bodyPr/>
            <a:lstStyle/>
            <a:p>
              <a:pPr eaLnBrk="0" hangingPunct="0"/>
              <a:endParaRPr lang="en-GB"/>
            </a:p>
          </p:txBody>
        </p:sp>
        <p:sp>
          <p:nvSpPr>
            <p:cNvPr id="17456" name="Rectangle 50"/>
            <p:cNvSpPr>
              <a:spLocks noChangeArrowheads="1"/>
            </p:cNvSpPr>
            <p:nvPr/>
          </p:nvSpPr>
          <p:spPr bwMode="auto">
            <a:xfrm>
              <a:off x="3430" y="2857"/>
              <a:ext cx="51" cy="11"/>
            </a:xfrm>
            <a:prstGeom prst="rect">
              <a:avLst/>
            </a:prstGeom>
            <a:solidFill>
              <a:srgbClr val="33CCCC"/>
            </a:solidFill>
            <a:ln w="63500">
              <a:solidFill>
                <a:srgbClr val="33CCCC"/>
              </a:solidFill>
              <a:miter lim="800000"/>
              <a:headEnd/>
              <a:tailEnd/>
            </a:ln>
          </p:spPr>
          <p:txBody>
            <a:bodyPr/>
            <a:lstStyle/>
            <a:p>
              <a:pPr eaLnBrk="0" hangingPunct="0"/>
              <a:endParaRPr lang="en-GB"/>
            </a:p>
          </p:txBody>
        </p:sp>
        <p:sp>
          <p:nvSpPr>
            <p:cNvPr id="17457" name="Freeform 51"/>
            <p:cNvSpPr>
              <a:spLocks/>
            </p:cNvSpPr>
            <p:nvPr/>
          </p:nvSpPr>
          <p:spPr bwMode="auto">
            <a:xfrm>
              <a:off x="2775" y="2523"/>
              <a:ext cx="50" cy="62"/>
            </a:xfrm>
            <a:custGeom>
              <a:avLst/>
              <a:gdLst>
                <a:gd name="T0" fmla="*/ 1851278078 w 58"/>
                <a:gd name="T1" fmla="*/ 0 h 59"/>
                <a:gd name="T2" fmla="*/ 1851278078 w 58"/>
                <a:gd name="T3" fmla="*/ 2147483647 h 59"/>
                <a:gd name="T4" fmla="*/ 1851278078 w 58"/>
                <a:gd name="T5" fmla="*/ 2147483647 h 59"/>
                <a:gd name="T6" fmla="*/ 0 w 58"/>
                <a:gd name="T7" fmla="*/ 2147483647 h 59"/>
                <a:gd name="T8" fmla="*/ 1851278078 w 58"/>
                <a:gd name="T9" fmla="*/ 0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29" y="0"/>
                  </a:moveTo>
                  <a:lnTo>
                    <a:pt x="58" y="30"/>
                  </a:lnTo>
                  <a:lnTo>
                    <a:pt x="29" y="59"/>
                  </a:lnTo>
                  <a:lnTo>
                    <a:pt x="0" y="30"/>
                  </a:lnTo>
                  <a:lnTo>
                    <a:pt x="29" y="0"/>
                  </a:lnTo>
                  <a:close/>
                </a:path>
              </a:pathLst>
            </a:custGeom>
            <a:solidFill>
              <a:srgbClr val="99CC00"/>
            </a:solidFill>
            <a:ln w="63500">
              <a:solidFill>
                <a:srgbClr val="99CC00"/>
              </a:solidFill>
              <a:round/>
              <a:headEnd/>
              <a:tailEnd/>
            </a:ln>
          </p:spPr>
          <p:txBody>
            <a:bodyPr/>
            <a:lstStyle/>
            <a:p>
              <a:endParaRPr lang="hu-HU"/>
            </a:p>
          </p:txBody>
        </p:sp>
        <p:sp>
          <p:nvSpPr>
            <p:cNvPr id="17458" name="Rectangle 52"/>
            <p:cNvSpPr>
              <a:spLocks noChangeArrowheads="1"/>
            </p:cNvSpPr>
            <p:nvPr/>
          </p:nvSpPr>
          <p:spPr bwMode="auto">
            <a:xfrm>
              <a:off x="4519" y="1152"/>
              <a:ext cx="50" cy="62"/>
            </a:xfrm>
            <a:prstGeom prst="rect">
              <a:avLst/>
            </a:prstGeom>
            <a:solidFill>
              <a:srgbClr val="FFCC00"/>
            </a:solidFill>
            <a:ln w="63500">
              <a:solidFill>
                <a:srgbClr val="FFCC00"/>
              </a:solidFill>
              <a:miter lim="800000"/>
              <a:headEnd/>
              <a:tailEnd/>
            </a:ln>
          </p:spPr>
          <p:txBody>
            <a:bodyPr/>
            <a:lstStyle/>
            <a:p>
              <a:pPr eaLnBrk="0" hangingPunct="0"/>
              <a:endParaRPr lang="en-GB"/>
            </a:p>
          </p:txBody>
        </p:sp>
        <p:sp>
          <p:nvSpPr>
            <p:cNvPr id="17459" name="Rectangle 53"/>
            <p:cNvSpPr>
              <a:spLocks noChangeArrowheads="1"/>
            </p:cNvSpPr>
            <p:nvPr/>
          </p:nvSpPr>
          <p:spPr bwMode="auto">
            <a:xfrm>
              <a:off x="4564" y="3049"/>
              <a:ext cx="55" cy="68"/>
            </a:xfrm>
            <a:prstGeom prst="rect">
              <a:avLst/>
            </a:prstGeom>
            <a:noFill/>
            <a:ln w="63500">
              <a:noFill/>
              <a:miter lim="800000"/>
              <a:headEnd/>
              <a:tailEnd/>
            </a:ln>
          </p:spPr>
          <p:txBody>
            <a:bodyPr/>
            <a:lstStyle/>
            <a:p>
              <a:pPr eaLnBrk="0" hangingPunct="0"/>
              <a:endParaRPr lang="en-GB"/>
            </a:p>
          </p:txBody>
        </p:sp>
        <p:sp>
          <p:nvSpPr>
            <p:cNvPr id="17460" name="Line 54"/>
            <p:cNvSpPr>
              <a:spLocks noChangeShapeType="1"/>
            </p:cNvSpPr>
            <p:nvPr/>
          </p:nvSpPr>
          <p:spPr bwMode="auto">
            <a:xfrm flipH="1" flipV="1">
              <a:off x="4565" y="3050"/>
              <a:ext cx="25" cy="31"/>
            </a:xfrm>
            <a:prstGeom prst="line">
              <a:avLst/>
            </a:prstGeom>
            <a:noFill/>
            <a:ln w="63500">
              <a:solidFill>
                <a:srgbClr val="FF6600"/>
              </a:solidFill>
              <a:round/>
              <a:headEnd/>
              <a:tailEnd/>
            </a:ln>
          </p:spPr>
          <p:txBody>
            <a:bodyPr/>
            <a:lstStyle/>
            <a:p>
              <a:endParaRPr lang="hu-HU"/>
            </a:p>
          </p:txBody>
        </p:sp>
        <p:sp>
          <p:nvSpPr>
            <p:cNvPr id="17461" name="Line 55"/>
            <p:cNvSpPr>
              <a:spLocks noChangeShapeType="1"/>
            </p:cNvSpPr>
            <p:nvPr/>
          </p:nvSpPr>
          <p:spPr bwMode="auto">
            <a:xfrm>
              <a:off x="4590" y="3081"/>
              <a:ext cx="26" cy="31"/>
            </a:xfrm>
            <a:prstGeom prst="line">
              <a:avLst/>
            </a:prstGeom>
            <a:noFill/>
            <a:ln w="63500">
              <a:solidFill>
                <a:srgbClr val="FF6600"/>
              </a:solidFill>
              <a:round/>
              <a:headEnd/>
              <a:tailEnd/>
            </a:ln>
          </p:spPr>
          <p:txBody>
            <a:bodyPr/>
            <a:lstStyle/>
            <a:p>
              <a:endParaRPr lang="hu-HU"/>
            </a:p>
          </p:txBody>
        </p:sp>
        <p:sp>
          <p:nvSpPr>
            <p:cNvPr id="17462" name="Line 56"/>
            <p:cNvSpPr>
              <a:spLocks noChangeShapeType="1"/>
            </p:cNvSpPr>
            <p:nvPr/>
          </p:nvSpPr>
          <p:spPr bwMode="auto">
            <a:xfrm flipH="1">
              <a:off x="4565" y="3081"/>
              <a:ext cx="25" cy="31"/>
            </a:xfrm>
            <a:prstGeom prst="line">
              <a:avLst/>
            </a:prstGeom>
            <a:noFill/>
            <a:ln w="63500">
              <a:solidFill>
                <a:srgbClr val="FF6600"/>
              </a:solidFill>
              <a:round/>
              <a:headEnd/>
              <a:tailEnd/>
            </a:ln>
          </p:spPr>
          <p:txBody>
            <a:bodyPr/>
            <a:lstStyle/>
            <a:p>
              <a:endParaRPr lang="hu-HU"/>
            </a:p>
          </p:txBody>
        </p:sp>
        <p:sp>
          <p:nvSpPr>
            <p:cNvPr id="17463" name="Line 57"/>
            <p:cNvSpPr>
              <a:spLocks noChangeShapeType="1"/>
            </p:cNvSpPr>
            <p:nvPr/>
          </p:nvSpPr>
          <p:spPr bwMode="auto">
            <a:xfrm flipV="1">
              <a:off x="4590" y="3050"/>
              <a:ext cx="26" cy="31"/>
            </a:xfrm>
            <a:prstGeom prst="line">
              <a:avLst/>
            </a:prstGeom>
            <a:noFill/>
            <a:ln w="63500">
              <a:solidFill>
                <a:srgbClr val="FF6600"/>
              </a:solidFill>
              <a:round/>
              <a:headEnd/>
              <a:tailEnd/>
            </a:ln>
          </p:spPr>
          <p:txBody>
            <a:bodyPr/>
            <a:lstStyle/>
            <a:p>
              <a:endParaRPr lang="hu-HU"/>
            </a:p>
          </p:txBody>
        </p:sp>
        <p:sp>
          <p:nvSpPr>
            <p:cNvPr id="17464" name="Rectangle 59"/>
            <p:cNvSpPr>
              <a:spLocks noChangeArrowheads="1"/>
            </p:cNvSpPr>
            <p:nvPr/>
          </p:nvSpPr>
          <p:spPr bwMode="auto">
            <a:xfrm>
              <a:off x="718" y="2211"/>
              <a:ext cx="50" cy="61"/>
            </a:xfrm>
            <a:prstGeom prst="rect">
              <a:avLst/>
            </a:prstGeom>
            <a:solidFill>
              <a:srgbClr val="808080"/>
            </a:solidFill>
            <a:ln w="63500">
              <a:solidFill>
                <a:srgbClr val="808080"/>
              </a:solidFill>
              <a:miter lim="800000"/>
              <a:headEnd/>
              <a:tailEnd/>
            </a:ln>
          </p:spPr>
          <p:txBody>
            <a:bodyPr/>
            <a:lstStyle/>
            <a:p>
              <a:pPr eaLnBrk="0" hangingPunct="0"/>
              <a:endParaRPr lang="en-GB"/>
            </a:p>
          </p:txBody>
        </p:sp>
        <p:sp>
          <p:nvSpPr>
            <p:cNvPr id="17465" name="Rectangle 60"/>
            <p:cNvSpPr>
              <a:spLocks noChangeArrowheads="1"/>
            </p:cNvSpPr>
            <p:nvPr/>
          </p:nvSpPr>
          <p:spPr bwMode="auto">
            <a:xfrm>
              <a:off x="4537" y="1713"/>
              <a:ext cx="54" cy="66"/>
            </a:xfrm>
            <a:prstGeom prst="rect">
              <a:avLst/>
            </a:prstGeom>
            <a:noFill/>
            <a:ln w="63500">
              <a:noFill/>
              <a:miter lim="800000"/>
              <a:headEnd/>
              <a:tailEnd/>
            </a:ln>
          </p:spPr>
          <p:txBody>
            <a:bodyPr/>
            <a:lstStyle/>
            <a:p>
              <a:pPr eaLnBrk="0" hangingPunct="0"/>
              <a:endParaRPr lang="en-GB"/>
            </a:p>
          </p:txBody>
        </p:sp>
        <p:sp>
          <p:nvSpPr>
            <p:cNvPr id="17466" name="Line 61"/>
            <p:cNvSpPr>
              <a:spLocks noChangeShapeType="1"/>
            </p:cNvSpPr>
            <p:nvPr/>
          </p:nvSpPr>
          <p:spPr bwMode="auto">
            <a:xfrm flipV="1">
              <a:off x="4563" y="1714"/>
              <a:ext cx="1" cy="30"/>
            </a:xfrm>
            <a:prstGeom prst="line">
              <a:avLst/>
            </a:prstGeom>
            <a:noFill/>
            <a:ln w="63500">
              <a:solidFill>
                <a:srgbClr val="FFC0C0"/>
              </a:solidFill>
              <a:round/>
              <a:headEnd/>
              <a:tailEnd/>
            </a:ln>
          </p:spPr>
          <p:txBody>
            <a:bodyPr/>
            <a:lstStyle/>
            <a:p>
              <a:endParaRPr lang="hu-HU"/>
            </a:p>
          </p:txBody>
        </p:sp>
        <p:sp>
          <p:nvSpPr>
            <p:cNvPr id="17467" name="Line 62"/>
            <p:cNvSpPr>
              <a:spLocks noChangeShapeType="1"/>
            </p:cNvSpPr>
            <p:nvPr/>
          </p:nvSpPr>
          <p:spPr bwMode="auto">
            <a:xfrm>
              <a:off x="4563" y="1744"/>
              <a:ext cx="1" cy="31"/>
            </a:xfrm>
            <a:prstGeom prst="line">
              <a:avLst/>
            </a:prstGeom>
            <a:noFill/>
            <a:ln w="63500">
              <a:solidFill>
                <a:srgbClr val="FFC0C0"/>
              </a:solidFill>
              <a:round/>
              <a:headEnd/>
              <a:tailEnd/>
            </a:ln>
          </p:spPr>
          <p:txBody>
            <a:bodyPr/>
            <a:lstStyle/>
            <a:p>
              <a:endParaRPr lang="hu-HU"/>
            </a:p>
          </p:txBody>
        </p:sp>
        <p:sp>
          <p:nvSpPr>
            <p:cNvPr id="17468" name="Line 63"/>
            <p:cNvSpPr>
              <a:spLocks noChangeShapeType="1"/>
            </p:cNvSpPr>
            <p:nvPr/>
          </p:nvSpPr>
          <p:spPr bwMode="auto">
            <a:xfrm flipH="1">
              <a:off x="4538" y="1744"/>
              <a:ext cx="25" cy="1"/>
            </a:xfrm>
            <a:prstGeom prst="line">
              <a:avLst/>
            </a:prstGeom>
            <a:noFill/>
            <a:ln w="63500">
              <a:solidFill>
                <a:srgbClr val="FFC0C0"/>
              </a:solidFill>
              <a:round/>
              <a:headEnd/>
              <a:tailEnd/>
            </a:ln>
          </p:spPr>
          <p:txBody>
            <a:bodyPr/>
            <a:lstStyle/>
            <a:p>
              <a:endParaRPr lang="hu-HU"/>
            </a:p>
          </p:txBody>
        </p:sp>
        <p:sp>
          <p:nvSpPr>
            <p:cNvPr id="17469" name="Line 64"/>
            <p:cNvSpPr>
              <a:spLocks noChangeShapeType="1"/>
            </p:cNvSpPr>
            <p:nvPr/>
          </p:nvSpPr>
          <p:spPr bwMode="auto">
            <a:xfrm>
              <a:off x="4563" y="1744"/>
              <a:ext cx="25" cy="1"/>
            </a:xfrm>
            <a:prstGeom prst="line">
              <a:avLst/>
            </a:prstGeom>
            <a:noFill/>
            <a:ln w="63500">
              <a:solidFill>
                <a:srgbClr val="FFC0C0"/>
              </a:solidFill>
              <a:round/>
              <a:headEnd/>
              <a:tailEnd/>
            </a:ln>
          </p:spPr>
          <p:txBody>
            <a:bodyPr/>
            <a:lstStyle/>
            <a:p>
              <a:endParaRPr lang="hu-HU"/>
            </a:p>
          </p:txBody>
        </p:sp>
        <p:sp>
          <p:nvSpPr>
            <p:cNvPr id="17470" name="Rectangle 66"/>
            <p:cNvSpPr>
              <a:spLocks noChangeArrowheads="1"/>
            </p:cNvSpPr>
            <p:nvPr/>
          </p:nvSpPr>
          <p:spPr bwMode="auto">
            <a:xfrm>
              <a:off x="3808" y="1045"/>
              <a:ext cx="330"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Austria</a:t>
              </a:r>
              <a:endParaRPr lang="en-GB" sz="1200" b="1"/>
            </a:p>
          </p:txBody>
        </p:sp>
        <p:sp>
          <p:nvSpPr>
            <p:cNvPr id="17471" name="Rectangle 67"/>
            <p:cNvSpPr>
              <a:spLocks noChangeArrowheads="1"/>
            </p:cNvSpPr>
            <p:nvPr/>
          </p:nvSpPr>
          <p:spPr bwMode="auto">
            <a:xfrm>
              <a:off x="4761" y="3132"/>
              <a:ext cx="534" cy="345"/>
            </a:xfrm>
            <a:prstGeom prst="rect">
              <a:avLst/>
            </a:prstGeom>
            <a:noFill/>
            <a:ln w="63500">
              <a:noFill/>
              <a:miter lim="800000"/>
              <a:headEnd/>
              <a:tailEnd/>
            </a:ln>
          </p:spPr>
          <p:txBody>
            <a:bodyPr wrap="none" lIns="0" tIns="0" rIns="0" bIns="0">
              <a:spAutoFit/>
            </a:bodyPr>
            <a:lstStyle/>
            <a:p>
              <a:pPr eaLnBrk="0" hangingPunct="0"/>
              <a:r>
                <a:rPr lang="en-GB" sz="1200" b="1">
                  <a:solidFill>
                    <a:srgbClr val="000000"/>
                  </a:solidFill>
                </a:rPr>
                <a:t>Belgium, </a:t>
              </a:r>
            </a:p>
            <a:p>
              <a:pPr eaLnBrk="0" hangingPunct="0"/>
              <a:r>
                <a:rPr lang="en-GB" sz="1200" b="1">
                  <a:solidFill>
                    <a:srgbClr val="000000"/>
                  </a:solidFill>
                </a:rPr>
                <a:t>Portugal,</a:t>
              </a:r>
            </a:p>
            <a:p>
              <a:pPr eaLnBrk="0" hangingPunct="0"/>
              <a:r>
                <a:rPr lang="en-GB" sz="1200" b="1">
                  <a:solidFill>
                    <a:srgbClr val="000000"/>
                  </a:solidFill>
                </a:rPr>
                <a:t>Switzerland</a:t>
              </a:r>
              <a:endParaRPr lang="en-GB" sz="1200" b="1"/>
            </a:p>
          </p:txBody>
        </p:sp>
        <p:sp>
          <p:nvSpPr>
            <p:cNvPr id="17472" name="Rectangle 68"/>
            <p:cNvSpPr>
              <a:spLocks noChangeArrowheads="1"/>
            </p:cNvSpPr>
            <p:nvPr/>
          </p:nvSpPr>
          <p:spPr bwMode="auto">
            <a:xfrm>
              <a:off x="3810" y="1580"/>
              <a:ext cx="384"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Bulgaria</a:t>
              </a:r>
              <a:endParaRPr lang="en-GB" sz="1200" b="1"/>
            </a:p>
          </p:txBody>
        </p:sp>
        <p:sp>
          <p:nvSpPr>
            <p:cNvPr id="17473" name="Rectangle 71"/>
            <p:cNvSpPr>
              <a:spLocks noChangeArrowheads="1"/>
            </p:cNvSpPr>
            <p:nvPr/>
          </p:nvSpPr>
          <p:spPr bwMode="auto">
            <a:xfrm>
              <a:off x="3198" y="1344"/>
              <a:ext cx="389" cy="115"/>
            </a:xfrm>
            <a:prstGeom prst="rect">
              <a:avLst/>
            </a:prstGeom>
            <a:noFill/>
            <a:ln w="9525">
              <a:noFill/>
              <a:miter lim="800000"/>
              <a:headEnd/>
              <a:tailEnd/>
            </a:ln>
          </p:spPr>
          <p:txBody>
            <a:bodyPr wrap="none" lIns="0" tIns="0" rIns="0" bIns="0">
              <a:spAutoFit/>
            </a:bodyPr>
            <a:lstStyle/>
            <a:p>
              <a:pPr eaLnBrk="0" hangingPunct="0"/>
              <a:r>
                <a:rPr lang="en-GB" sz="1200" b="1" dirty="0">
                  <a:solidFill>
                    <a:srgbClr val="000000"/>
                  </a:solidFill>
                </a:rPr>
                <a:t>Hungary</a:t>
              </a:r>
              <a:endParaRPr lang="en-GB" sz="1200" b="1" dirty="0"/>
            </a:p>
          </p:txBody>
        </p:sp>
        <p:sp>
          <p:nvSpPr>
            <p:cNvPr id="17474" name="Rectangle 72"/>
            <p:cNvSpPr>
              <a:spLocks noChangeArrowheads="1"/>
            </p:cNvSpPr>
            <p:nvPr/>
          </p:nvSpPr>
          <p:spPr bwMode="auto">
            <a:xfrm>
              <a:off x="3857" y="3110"/>
              <a:ext cx="315" cy="115"/>
            </a:xfrm>
            <a:prstGeom prst="rect">
              <a:avLst/>
            </a:prstGeom>
            <a:noFill/>
            <a:ln w="63500">
              <a:noFill/>
              <a:miter lim="800000"/>
              <a:headEnd/>
              <a:tailEnd/>
            </a:ln>
          </p:spPr>
          <p:txBody>
            <a:bodyPr wrap="none" lIns="0" tIns="0" rIns="0" bIns="0">
              <a:spAutoFit/>
            </a:bodyPr>
            <a:lstStyle/>
            <a:p>
              <a:pPr eaLnBrk="0" hangingPunct="0"/>
              <a:r>
                <a:rPr lang="en-GB" sz="1200" b="1">
                  <a:solidFill>
                    <a:srgbClr val="000000"/>
                  </a:solidFill>
                </a:rPr>
                <a:t>Ireland</a:t>
              </a:r>
              <a:endParaRPr lang="en-GB" sz="1200" b="1"/>
            </a:p>
          </p:txBody>
        </p:sp>
        <p:sp>
          <p:nvSpPr>
            <p:cNvPr id="17475" name="Rectangle 73"/>
            <p:cNvSpPr>
              <a:spLocks noChangeArrowheads="1"/>
            </p:cNvSpPr>
            <p:nvPr/>
          </p:nvSpPr>
          <p:spPr bwMode="auto">
            <a:xfrm>
              <a:off x="4150" y="2523"/>
              <a:ext cx="192" cy="115"/>
            </a:xfrm>
            <a:prstGeom prst="rect">
              <a:avLst/>
            </a:prstGeom>
            <a:noFill/>
            <a:ln w="63500">
              <a:noFill/>
              <a:miter lim="800000"/>
              <a:headEnd/>
              <a:tailEnd/>
            </a:ln>
          </p:spPr>
          <p:txBody>
            <a:bodyPr wrap="none" lIns="0" tIns="0" rIns="0" bIns="0">
              <a:spAutoFit/>
            </a:bodyPr>
            <a:lstStyle/>
            <a:p>
              <a:pPr eaLnBrk="0" hangingPunct="0"/>
              <a:r>
                <a:rPr lang="en-GB" sz="1200" b="1">
                  <a:solidFill>
                    <a:srgbClr val="000000"/>
                  </a:solidFill>
                </a:rPr>
                <a:t>Italy</a:t>
              </a:r>
              <a:endParaRPr lang="en-GB" sz="1200" b="1"/>
            </a:p>
          </p:txBody>
        </p:sp>
        <p:sp>
          <p:nvSpPr>
            <p:cNvPr id="17476" name="Rectangle 74"/>
            <p:cNvSpPr>
              <a:spLocks noChangeArrowheads="1"/>
            </p:cNvSpPr>
            <p:nvPr/>
          </p:nvSpPr>
          <p:spPr bwMode="auto">
            <a:xfrm>
              <a:off x="802" y="3048"/>
              <a:ext cx="554" cy="115"/>
            </a:xfrm>
            <a:prstGeom prst="rect">
              <a:avLst/>
            </a:prstGeom>
            <a:noFill/>
            <a:ln w="63500">
              <a:noFill/>
              <a:miter lim="800000"/>
              <a:headEnd/>
              <a:tailEnd/>
            </a:ln>
          </p:spPr>
          <p:txBody>
            <a:bodyPr wrap="none" lIns="0" tIns="0" rIns="0" bIns="0">
              <a:spAutoFit/>
            </a:bodyPr>
            <a:lstStyle/>
            <a:p>
              <a:pPr eaLnBrk="0" hangingPunct="0"/>
              <a:r>
                <a:rPr lang="en-GB" sz="1200" b="1">
                  <a:solidFill>
                    <a:srgbClr val="000000"/>
                  </a:solidFill>
                </a:rPr>
                <a:t>Netherlands</a:t>
              </a:r>
              <a:endParaRPr lang="en-GB" sz="1200" b="1"/>
            </a:p>
          </p:txBody>
        </p:sp>
        <p:sp>
          <p:nvSpPr>
            <p:cNvPr id="17477" name="Rectangle 75"/>
            <p:cNvSpPr>
              <a:spLocks noChangeArrowheads="1"/>
            </p:cNvSpPr>
            <p:nvPr/>
          </p:nvSpPr>
          <p:spPr bwMode="auto">
            <a:xfrm>
              <a:off x="3513" y="2810"/>
              <a:ext cx="321"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Poland</a:t>
              </a:r>
              <a:endParaRPr lang="en-GB" sz="1200" b="1"/>
            </a:p>
          </p:txBody>
        </p:sp>
        <p:sp>
          <p:nvSpPr>
            <p:cNvPr id="17478" name="Rectangle 76"/>
            <p:cNvSpPr>
              <a:spLocks noChangeArrowheads="1"/>
            </p:cNvSpPr>
            <p:nvPr/>
          </p:nvSpPr>
          <p:spPr bwMode="auto">
            <a:xfrm>
              <a:off x="2893" y="2458"/>
              <a:ext cx="405"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Romania</a:t>
              </a:r>
              <a:endParaRPr lang="en-GB" sz="1200" b="1"/>
            </a:p>
          </p:txBody>
        </p:sp>
        <p:sp>
          <p:nvSpPr>
            <p:cNvPr id="17479" name="Rectangle 77"/>
            <p:cNvSpPr>
              <a:spLocks noChangeArrowheads="1"/>
            </p:cNvSpPr>
            <p:nvPr/>
          </p:nvSpPr>
          <p:spPr bwMode="auto">
            <a:xfrm>
              <a:off x="4604" y="1131"/>
              <a:ext cx="389"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Slovakia</a:t>
              </a:r>
              <a:endParaRPr lang="en-GB" sz="1200" b="1"/>
            </a:p>
          </p:txBody>
        </p:sp>
        <p:sp>
          <p:nvSpPr>
            <p:cNvPr id="17480" name="Rectangle 78"/>
            <p:cNvSpPr>
              <a:spLocks noChangeArrowheads="1"/>
            </p:cNvSpPr>
            <p:nvPr/>
          </p:nvSpPr>
          <p:spPr bwMode="auto">
            <a:xfrm>
              <a:off x="4650" y="2964"/>
              <a:ext cx="262" cy="115"/>
            </a:xfrm>
            <a:prstGeom prst="rect">
              <a:avLst/>
            </a:prstGeom>
            <a:noFill/>
            <a:ln w="63500">
              <a:noFill/>
              <a:miter lim="800000"/>
              <a:headEnd/>
              <a:tailEnd/>
            </a:ln>
          </p:spPr>
          <p:txBody>
            <a:bodyPr wrap="none" lIns="0" tIns="0" rIns="0" bIns="0">
              <a:spAutoFit/>
            </a:bodyPr>
            <a:lstStyle/>
            <a:p>
              <a:pPr eaLnBrk="0" hangingPunct="0"/>
              <a:r>
                <a:rPr lang="en-GB" sz="1200" b="1">
                  <a:solidFill>
                    <a:srgbClr val="000000"/>
                  </a:solidFill>
                </a:rPr>
                <a:t>Spain</a:t>
              </a:r>
              <a:endParaRPr lang="en-GB" sz="1200" b="1"/>
            </a:p>
          </p:txBody>
        </p:sp>
        <p:sp>
          <p:nvSpPr>
            <p:cNvPr id="17481" name="Rectangle 79"/>
            <p:cNvSpPr>
              <a:spLocks noChangeArrowheads="1"/>
            </p:cNvSpPr>
            <p:nvPr/>
          </p:nvSpPr>
          <p:spPr bwMode="auto">
            <a:xfrm>
              <a:off x="1611" y="3125"/>
              <a:ext cx="748"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United-Kingdom</a:t>
              </a:r>
              <a:endParaRPr lang="en-GB" sz="1200" b="1"/>
            </a:p>
          </p:txBody>
        </p:sp>
        <p:sp>
          <p:nvSpPr>
            <p:cNvPr id="17482" name="Rectangle 80"/>
            <p:cNvSpPr>
              <a:spLocks noChangeArrowheads="1"/>
            </p:cNvSpPr>
            <p:nvPr/>
          </p:nvSpPr>
          <p:spPr bwMode="auto">
            <a:xfrm>
              <a:off x="802" y="2189"/>
              <a:ext cx="409"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Denmark</a:t>
              </a:r>
              <a:endParaRPr lang="en-GB" sz="1200" b="1"/>
            </a:p>
          </p:txBody>
        </p:sp>
        <p:sp>
          <p:nvSpPr>
            <p:cNvPr id="17483" name="Rectangle 81"/>
            <p:cNvSpPr>
              <a:spLocks noChangeArrowheads="1"/>
            </p:cNvSpPr>
            <p:nvPr/>
          </p:nvSpPr>
          <p:spPr bwMode="auto">
            <a:xfrm>
              <a:off x="4623" y="1692"/>
              <a:ext cx="715" cy="115"/>
            </a:xfrm>
            <a:prstGeom prst="rect">
              <a:avLst/>
            </a:prstGeom>
            <a:noFill/>
            <a:ln w="63500">
              <a:noFill/>
              <a:miter lim="800000"/>
              <a:headEnd/>
              <a:tailEnd/>
            </a:ln>
          </p:spPr>
          <p:txBody>
            <a:bodyPr wrap="none" lIns="0" tIns="0" rIns="0" bIns="0">
              <a:spAutoFit/>
            </a:bodyPr>
            <a:lstStyle/>
            <a:p>
              <a:pPr eaLnBrk="0" hangingPunct="0"/>
              <a:r>
                <a:rPr lang="en-GB" sz="1200" b="1">
                  <a:solidFill>
                    <a:srgbClr val="000000"/>
                  </a:solidFill>
                </a:rPr>
                <a:t>Czech Republic</a:t>
              </a:r>
              <a:endParaRPr lang="en-GB" sz="1200" b="1"/>
            </a:p>
          </p:txBody>
        </p:sp>
        <p:sp>
          <p:nvSpPr>
            <p:cNvPr id="17484" name="Rectangle 83"/>
            <p:cNvSpPr>
              <a:spLocks noChangeArrowheads="1"/>
            </p:cNvSpPr>
            <p:nvPr/>
          </p:nvSpPr>
          <p:spPr bwMode="auto">
            <a:xfrm>
              <a:off x="4521" y="3600"/>
              <a:ext cx="771" cy="230"/>
            </a:xfrm>
            <a:prstGeom prst="rect">
              <a:avLst/>
            </a:prstGeom>
            <a:noFill/>
            <a:ln w="63500">
              <a:noFill/>
              <a:miter lim="800000"/>
              <a:headEnd/>
              <a:tailEnd/>
            </a:ln>
          </p:spPr>
          <p:txBody>
            <a:bodyPr wrap="none" lIns="0" tIns="0" rIns="0" bIns="0">
              <a:spAutoFit/>
            </a:bodyPr>
            <a:lstStyle/>
            <a:p>
              <a:pPr eaLnBrk="0" hangingPunct="0"/>
              <a:r>
                <a:rPr lang="en-GB" sz="1200" b="1">
                  <a:solidFill>
                    <a:srgbClr val="000000"/>
                  </a:solidFill>
                </a:rPr>
                <a:t>Estonia, Finland,</a:t>
              </a:r>
            </a:p>
            <a:p>
              <a:pPr eaLnBrk="0" hangingPunct="0"/>
              <a:r>
                <a:rPr lang="en-GB" sz="1200" b="1">
                  <a:solidFill>
                    <a:srgbClr val="000000"/>
                  </a:solidFill>
                </a:rPr>
                <a:t>Lithuania, Lux.</a:t>
              </a:r>
              <a:endParaRPr lang="en-GB" sz="1200" b="1"/>
            </a:p>
          </p:txBody>
        </p:sp>
        <p:sp>
          <p:nvSpPr>
            <p:cNvPr id="17485" name="Rectangle 84"/>
            <p:cNvSpPr>
              <a:spLocks noChangeArrowheads="1"/>
            </p:cNvSpPr>
            <p:nvPr/>
          </p:nvSpPr>
          <p:spPr bwMode="auto">
            <a:xfrm>
              <a:off x="590" y="3341"/>
              <a:ext cx="138"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0%</a:t>
              </a:r>
              <a:endParaRPr lang="en-GB" sz="1200" b="1"/>
            </a:p>
          </p:txBody>
        </p:sp>
        <p:sp>
          <p:nvSpPr>
            <p:cNvPr id="17486" name="Rectangle 85"/>
            <p:cNvSpPr>
              <a:spLocks noChangeArrowheads="1"/>
            </p:cNvSpPr>
            <p:nvPr/>
          </p:nvSpPr>
          <p:spPr bwMode="auto">
            <a:xfrm>
              <a:off x="551" y="2875"/>
              <a:ext cx="191"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10%</a:t>
              </a:r>
              <a:endParaRPr lang="en-GB" sz="1200" b="1"/>
            </a:p>
          </p:txBody>
        </p:sp>
        <p:sp>
          <p:nvSpPr>
            <p:cNvPr id="17487" name="Rectangle 86"/>
            <p:cNvSpPr>
              <a:spLocks noChangeArrowheads="1"/>
            </p:cNvSpPr>
            <p:nvPr/>
          </p:nvSpPr>
          <p:spPr bwMode="auto">
            <a:xfrm>
              <a:off x="551" y="2408"/>
              <a:ext cx="191"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20%</a:t>
              </a:r>
              <a:endParaRPr lang="en-GB" sz="1200" b="1"/>
            </a:p>
          </p:txBody>
        </p:sp>
        <p:sp>
          <p:nvSpPr>
            <p:cNvPr id="17488" name="Rectangle 87"/>
            <p:cNvSpPr>
              <a:spLocks noChangeArrowheads="1"/>
            </p:cNvSpPr>
            <p:nvPr/>
          </p:nvSpPr>
          <p:spPr bwMode="auto">
            <a:xfrm>
              <a:off x="551" y="1942"/>
              <a:ext cx="191"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30%</a:t>
              </a:r>
              <a:endParaRPr lang="en-GB" sz="1200" b="1"/>
            </a:p>
          </p:txBody>
        </p:sp>
        <p:sp>
          <p:nvSpPr>
            <p:cNvPr id="17489" name="Rectangle 88"/>
            <p:cNvSpPr>
              <a:spLocks noChangeArrowheads="1"/>
            </p:cNvSpPr>
            <p:nvPr/>
          </p:nvSpPr>
          <p:spPr bwMode="auto">
            <a:xfrm>
              <a:off x="551" y="1474"/>
              <a:ext cx="191"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40%</a:t>
              </a:r>
              <a:endParaRPr lang="en-GB" sz="1200" b="1"/>
            </a:p>
          </p:txBody>
        </p:sp>
        <p:sp>
          <p:nvSpPr>
            <p:cNvPr id="17490" name="Rectangle 89"/>
            <p:cNvSpPr>
              <a:spLocks noChangeArrowheads="1"/>
            </p:cNvSpPr>
            <p:nvPr/>
          </p:nvSpPr>
          <p:spPr bwMode="auto">
            <a:xfrm>
              <a:off x="551" y="1008"/>
              <a:ext cx="191"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50%</a:t>
              </a:r>
              <a:endParaRPr lang="en-GB" sz="1200" b="1"/>
            </a:p>
          </p:txBody>
        </p:sp>
        <p:sp>
          <p:nvSpPr>
            <p:cNvPr id="17491" name="Rectangle 90"/>
            <p:cNvSpPr>
              <a:spLocks noChangeArrowheads="1"/>
            </p:cNvSpPr>
            <p:nvPr/>
          </p:nvSpPr>
          <p:spPr bwMode="auto">
            <a:xfrm>
              <a:off x="693" y="3468"/>
              <a:ext cx="138"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0%</a:t>
              </a:r>
              <a:endParaRPr lang="en-GB" sz="1200" b="1"/>
            </a:p>
          </p:txBody>
        </p:sp>
        <p:sp>
          <p:nvSpPr>
            <p:cNvPr id="17492" name="Rectangle 91"/>
            <p:cNvSpPr>
              <a:spLocks noChangeArrowheads="1"/>
            </p:cNvSpPr>
            <p:nvPr/>
          </p:nvSpPr>
          <p:spPr bwMode="auto">
            <a:xfrm>
              <a:off x="1444" y="3468"/>
              <a:ext cx="191"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20%</a:t>
              </a:r>
              <a:endParaRPr lang="en-GB" sz="1200" b="1"/>
            </a:p>
          </p:txBody>
        </p:sp>
        <p:sp>
          <p:nvSpPr>
            <p:cNvPr id="17493" name="Rectangle 92"/>
            <p:cNvSpPr>
              <a:spLocks noChangeArrowheads="1"/>
            </p:cNvSpPr>
            <p:nvPr/>
          </p:nvSpPr>
          <p:spPr bwMode="auto">
            <a:xfrm>
              <a:off x="2215" y="3468"/>
              <a:ext cx="191"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40%</a:t>
              </a:r>
              <a:endParaRPr lang="en-GB" sz="1200" b="1"/>
            </a:p>
          </p:txBody>
        </p:sp>
        <p:sp>
          <p:nvSpPr>
            <p:cNvPr id="17494" name="Rectangle 93"/>
            <p:cNvSpPr>
              <a:spLocks noChangeArrowheads="1"/>
            </p:cNvSpPr>
            <p:nvPr/>
          </p:nvSpPr>
          <p:spPr bwMode="auto">
            <a:xfrm>
              <a:off x="2987" y="3468"/>
              <a:ext cx="191"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60%</a:t>
              </a:r>
              <a:endParaRPr lang="en-GB" sz="1200" b="1"/>
            </a:p>
          </p:txBody>
        </p:sp>
        <p:sp>
          <p:nvSpPr>
            <p:cNvPr id="17495" name="Rectangle 94"/>
            <p:cNvSpPr>
              <a:spLocks noChangeArrowheads="1"/>
            </p:cNvSpPr>
            <p:nvPr/>
          </p:nvSpPr>
          <p:spPr bwMode="auto">
            <a:xfrm>
              <a:off x="3758" y="3468"/>
              <a:ext cx="191"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80%</a:t>
              </a:r>
              <a:endParaRPr lang="en-GB" sz="1200" b="1"/>
            </a:p>
          </p:txBody>
        </p:sp>
        <p:sp>
          <p:nvSpPr>
            <p:cNvPr id="17496" name="Rectangle 95"/>
            <p:cNvSpPr>
              <a:spLocks noChangeArrowheads="1"/>
            </p:cNvSpPr>
            <p:nvPr/>
          </p:nvSpPr>
          <p:spPr bwMode="auto">
            <a:xfrm>
              <a:off x="4511" y="3468"/>
              <a:ext cx="244" cy="115"/>
            </a:xfrm>
            <a:prstGeom prst="rect">
              <a:avLst/>
            </a:prstGeom>
            <a:noFill/>
            <a:ln w="63500">
              <a:noFill/>
              <a:miter lim="800000"/>
              <a:headEnd/>
              <a:tailEnd/>
            </a:ln>
          </p:spPr>
          <p:txBody>
            <a:bodyPr wrap="none" lIns="0" tIns="0" rIns="0" bIns="0">
              <a:spAutoFit/>
            </a:bodyPr>
            <a:lstStyle/>
            <a:p>
              <a:pPr eaLnBrk="0" hangingPunct="0"/>
              <a:r>
                <a:rPr lang="en-GB" sz="1200" b="1">
                  <a:solidFill>
                    <a:srgbClr val="000000"/>
                  </a:solidFill>
                </a:rPr>
                <a:t>100%</a:t>
              </a:r>
              <a:endParaRPr lang="en-GB" sz="1200" b="1"/>
            </a:p>
          </p:txBody>
        </p:sp>
        <p:sp>
          <p:nvSpPr>
            <p:cNvPr id="17497" name="Rectangle 96"/>
            <p:cNvSpPr>
              <a:spLocks noChangeArrowheads="1"/>
            </p:cNvSpPr>
            <p:nvPr/>
          </p:nvSpPr>
          <p:spPr bwMode="auto">
            <a:xfrm>
              <a:off x="2454" y="3673"/>
              <a:ext cx="1318" cy="154"/>
            </a:xfrm>
            <a:prstGeom prst="rect">
              <a:avLst/>
            </a:prstGeom>
            <a:noFill/>
            <a:ln w="9525">
              <a:noFill/>
              <a:miter lim="800000"/>
              <a:headEnd/>
              <a:tailEnd/>
            </a:ln>
          </p:spPr>
          <p:txBody>
            <a:bodyPr wrap="none" lIns="0" tIns="0" rIns="0" bIns="0">
              <a:spAutoFit/>
            </a:bodyPr>
            <a:lstStyle/>
            <a:p>
              <a:pPr eaLnBrk="0" hangingPunct="0"/>
              <a:r>
                <a:rPr lang="en-GB" sz="1600" b="1"/>
                <a:t>Imports / Demand (%)</a:t>
              </a:r>
            </a:p>
          </p:txBody>
        </p:sp>
        <p:sp>
          <p:nvSpPr>
            <p:cNvPr id="17498" name="Rectangle 97"/>
            <p:cNvSpPr>
              <a:spLocks noChangeArrowheads="1"/>
            </p:cNvSpPr>
            <p:nvPr/>
          </p:nvSpPr>
          <p:spPr bwMode="auto">
            <a:xfrm rot="-5400000">
              <a:off x="-244" y="2137"/>
              <a:ext cx="1324" cy="154"/>
            </a:xfrm>
            <a:prstGeom prst="rect">
              <a:avLst/>
            </a:prstGeom>
            <a:noFill/>
            <a:ln w="9525">
              <a:noFill/>
              <a:miter lim="800000"/>
              <a:headEnd/>
              <a:tailEnd/>
            </a:ln>
          </p:spPr>
          <p:txBody>
            <a:bodyPr wrap="none" lIns="0" tIns="0" rIns="0" bIns="0">
              <a:spAutoFit/>
            </a:bodyPr>
            <a:lstStyle/>
            <a:p>
              <a:pPr eaLnBrk="0" hangingPunct="0"/>
              <a:r>
                <a:rPr lang="en-GB" sz="1600" b="1"/>
                <a:t>Storage / Demand (%)</a:t>
              </a:r>
            </a:p>
          </p:txBody>
        </p:sp>
        <p:sp>
          <p:nvSpPr>
            <p:cNvPr id="17499" name="Rectangle 34"/>
            <p:cNvSpPr>
              <a:spLocks noChangeArrowheads="1"/>
            </p:cNvSpPr>
            <p:nvPr/>
          </p:nvSpPr>
          <p:spPr bwMode="auto">
            <a:xfrm>
              <a:off x="4436" y="2074"/>
              <a:ext cx="52" cy="12"/>
            </a:xfrm>
            <a:prstGeom prst="rect">
              <a:avLst/>
            </a:prstGeom>
            <a:solidFill>
              <a:srgbClr val="00CCFF"/>
            </a:solidFill>
            <a:ln w="63500">
              <a:solidFill>
                <a:srgbClr val="00B050"/>
              </a:solidFill>
              <a:miter lim="800000"/>
              <a:headEnd/>
              <a:tailEnd/>
            </a:ln>
          </p:spPr>
          <p:txBody>
            <a:bodyPr/>
            <a:lstStyle/>
            <a:p>
              <a:pPr eaLnBrk="0" hangingPunct="0"/>
              <a:endParaRPr lang="en-GB"/>
            </a:p>
          </p:txBody>
        </p:sp>
        <p:sp>
          <p:nvSpPr>
            <p:cNvPr id="119" name="Rectangle 82"/>
            <p:cNvSpPr>
              <a:spLocks noChangeArrowheads="1"/>
            </p:cNvSpPr>
            <p:nvPr/>
          </p:nvSpPr>
          <p:spPr bwMode="auto">
            <a:xfrm>
              <a:off x="3207" y="2624"/>
              <a:ext cx="408" cy="173"/>
            </a:xfrm>
            <a:prstGeom prst="rect">
              <a:avLst/>
            </a:prstGeom>
            <a:noFill/>
            <a:ln w="9525">
              <a:noFill/>
              <a:miter lim="800000"/>
              <a:headEnd/>
              <a:tailEnd/>
            </a:ln>
          </p:spPr>
          <p:txBody>
            <a:bodyPr wrap="none" lIns="0" tIns="0" rIns="0" bIns="0">
              <a:spAutoFit/>
            </a:bodyPr>
            <a:lstStyle/>
            <a:p>
              <a:pPr eaLnBrk="0" hangingPunct="0">
                <a:defRPr/>
              </a:pPr>
              <a:r>
                <a:rPr lang="fr-FR" b="1" dirty="0">
                  <a:solidFill>
                    <a:schemeClr val="accent6">
                      <a:lumMod val="50000"/>
                    </a:schemeClr>
                  </a:solidFill>
                  <a:cs typeface="+mn-cs"/>
                </a:rPr>
                <a:t>EU-27</a:t>
              </a:r>
            </a:p>
          </p:txBody>
        </p:sp>
        <p:sp>
          <p:nvSpPr>
            <p:cNvPr id="17501" name="Oval 58"/>
            <p:cNvSpPr>
              <a:spLocks noChangeArrowheads="1"/>
            </p:cNvSpPr>
            <p:nvPr/>
          </p:nvSpPr>
          <p:spPr bwMode="auto">
            <a:xfrm>
              <a:off x="1526" y="3147"/>
              <a:ext cx="50" cy="61"/>
            </a:xfrm>
            <a:prstGeom prst="ellipse">
              <a:avLst/>
            </a:prstGeom>
            <a:solidFill>
              <a:srgbClr val="969696"/>
            </a:solidFill>
            <a:ln w="63500">
              <a:solidFill>
                <a:srgbClr val="969696"/>
              </a:solidFill>
              <a:round/>
              <a:headEnd/>
              <a:tailEnd/>
            </a:ln>
          </p:spPr>
          <p:txBody>
            <a:bodyPr/>
            <a:lstStyle/>
            <a:p>
              <a:pPr eaLnBrk="0" hangingPunct="0"/>
              <a:endParaRPr lang="en-GB"/>
            </a:p>
          </p:txBody>
        </p:sp>
        <p:sp>
          <p:nvSpPr>
            <p:cNvPr id="17502" name="Line 100"/>
            <p:cNvSpPr>
              <a:spLocks noChangeShapeType="1"/>
            </p:cNvSpPr>
            <p:nvPr/>
          </p:nvSpPr>
          <p:spPr bwMode="auto">
            <a:xfrm>
              <a:off x="4734" y="3165"/>
              <a:ext cx="0" cy="312"/>
            </a:xfrm>
            <a:prstGeom prst="line">
              <a:avLst/>
            </a:prstGeom>
            <a:noFill/>
            <a:ln w="22225">
              <a:solidFill>
                <a:schemeClr val="tx1"/>
              </a:solidFill>
              <a:round/>
              <a:headEnd/>
              <a:tailEnd/>
            </a:ln>
          </p:spPr>
          <p:txBody>
            <a:bodyPr/>
            <a:lstStyle/>
            <a:p>
              <a:endParaRPr lang="hu-HU"/>
            </a:p>
          </p:txBody>
        </p:sp>
        <p:sp>
          <p:nvSpPr>
            <p:cNvPr id="17503" name="Line 101"/>
            <p:cNvSpPr>
              <a:spLocks noChangeShapeType="1"/>
            </p:cNvSpPr>
            <p:nvPr/>
          </p:nvSpPr>
          <p:spPr bwMode="auto">
            <a:xfrm>
              <a:off x="4499" y="3368"/>
              <a:ext cx="0" cy="455"/>
            </a:xfrm>
            <a:prstGeom prst="line">
              <a:avLst/>
            </a:prstGeom>
            <a:noFill/>
            <a:ln w="22225">
              <a:solidFill>
                <a:srgbClr val="C0C0C0"/>
              </a:solidFill>
              <a:round/>
              <a:headEnd/>
              <a:tailEnd/>
            </a:ln>
          </p:spPr>
          <p:txBody>
            <a:bodyPr/>
            <a:lstStyle/>
            <a:p>
              <a:endParaRPr lang="hu-HU"/>
            </a:p>
          </p:txBody>
        </p:sp>
        <p:grpSp>
          <p:nvGrpSpPr>
            <p:cNvPr id="17504" name="Group 114"/>
            <p:cNvGrpSpPr>
              <a:grpSpLocks/>
            </p:cNvGrpSpPr>
            <p:nvPr/>
          </p:nvGrpSpPr>
          <p:grpSpPr bwMode="auto">
            <a:xfrm>
              <a:off x="1067" y="1400"/>
              <a:ext cx="3783" cy="2529"/>
              <a:chOff x="1067" y="1400"/>
              <a:chExt cx="3783" cy="2529"/>
            </a:xfrm>
          </p:grpSpPr>
          <p:sp>
            <p:nvSpPr>
              <p:cNvPr id="128" name="Line 99"/>
              <p:cNvSpPr>
                <a:spLocks noChangeShapeType="1"/>
              </p:cNvSpPr>
              <p:nvPr/>
            </p:nvSpPr>
            <p:spPr bwMode="auto">
              <a:xfrm rot="947391" flipV="1">
                <a:off x="1067" y="1400"/>
                <a:ext cx="3780" cy="2529"/>
              </a:xfrm>
              <a:prstGeom prst="line">
                <a:avLst/>
              </a:prstGeom>
              <a:noFill/>
              <a:ln w="50800">
                <a:solidFill>
                  <a:schemeClr val="accent6">
                    <a:lumMod val="75000"/>
                  </a:schemeClr>
                </a:solidFill>
                <a:prstDash val="dash"/>
                <a:round/>
                <a:headEnd/>
                <a:tailEnd/>
              </a:ln>
              <a:effectLst/>
            </p:spPr>
            <p:txBody>
              <a:bodyPr/>
              <a:lstStyle/>
              <a:p>
                <a:pPr eaLnBrk="0" hangingPunct="0">
                  <a:defRPr/>
                </a:pPr>
                <a:endParaRPr lang="fr-FR">
                  <a:cs typeface="+mn-cs"/>
                </a:endParaRPr>
              </a:p>
            </p:txBody>
          </p:sp>
          <p:sp>
            <p:nvSpPr>
              <p:cNvPr id="129" name="Rectangle 115"/>
              <p:cNvSpPr>
                <a:spLocks noChangeArrowheads="1"/>
              </p:cNvSpPr>
              <p:nvPr/>
            </p:nvSpPr>
            <p:spPr bwMode="auto">
              <a:xfrm rot="20495486">
                <a:off x="1290" y="2670"/>
                <a:ext cx="1208" cy="134"/>
              </a:xfrm>
              <a:prstGeom prst="rect">
                <a:avLst/>
              </a:prstGeom>
              <a:noFill/>
              <a:ln w="9525">
                <a:noFill/>
                <a:miter lim="800000"/>
                <a:headEnd/>
                <a:tailEnd/>
              </a:ln>
            </p:spPr>
            <p:txBody>
              <a:bodyPr wrap="none" lIns="0" tIns="0" rIns="0" bIns="0">
                <a:spAutoFit/>
              </a:bodyPr>
              <a:lstStyle/>
              <a:p>
                <a:pPr eaLnBrk="0" hangingPunct="0">
                  <a:defRPr/>
                </a:pPr>
                <a:r>
                  <a:rPr lang="fr-FR" sz="1400" b="1" dirty="0">
                    <a:solidFill>
                      <a:schemeClr val="accent6">
                        <a:lumMod val="75000"/>
                      </a:schemeClr>
                    </a:solidFill>
                    <a:cs typeface="+mn-cs"/>
                  </a:rPr>
                  <a:t>Storage/Imports = 25%</a:t>
                </a:r>
                <a:endParaRPr lang="fr-FR" sz="1400" dirty="0">
                  <a:solidFill>
                    <a:schemeClr val="accent6">
                      <a:lumMod val="75000"/>
                    </a:schemeClr>
                  </a:solidFill>
                  <a:cs typeface="+mn-cs"/>
                </a:endParaRPr>
              </a:p>
            </p:txBody>
          </p:sp>
          <p:sp>
            <p:nvSpPr>
              <p:cNvPr id="130" name="Rectangle 116"/>
              <p:cNvSpPr>
                <a:spLocks noChangeArrowheads="1"/>
              </p:cNvSpPr>
              <p:nvPr/>
            </p:nvSpPr>
            <p:spPr bwMode="auto">
              <a:xfrm>
                <a:off x="3568" y="2420"/>
                <a:ext cx="41" cy="48"/>
              </a:xfrm>
              <a:prstGeom prst="rect">
                <a:avLst/>
              </a:prstGeom>
              <a:solidFill>
                <a:srgbClr val="FF9900"/>
              </a:solidFill>
              <a:ln w="61976">
                <a:solidFill>
                  <a:schemeClr val="accent6">
                    <a:lumMod val="50000"/>
                  </a:schemeClr>
                </a:solidFill>
                <a:miter lim="800000"/>
                <a:headEnd/>
                <a:tailEnd/>
              </a:ln>
            </p:spPr>
            <p:txBody>
              <a:bodyPr/>
              <a:lstStyle/>
              <a:p>
                <a:pPr eaLnBrk="0" hangingPunct="0">
                  <a:defRPr/>
                </a:pPr>
                <a:endParaRPr lang="fr-FR" dirty="0">
                  <a:solidFill>
                    <a:schemeClr val="accent6">
                      <a:lumMod val="50000"/>
                    </a:schemeClr>
                  </a:solidFill>
                  <a:cs typeface="+mn-cs"/>
                </a:endParaRPr>
              </a:p>
            </p:txBody>
          </p:sp>
          <p:sp>
            <p:nvSpPr>
              <p:cNvPr id="131" name="Line 117"/>
              <p:cNvSpPr>
                <a:spLocks noChangeShapeType="1"/>
              </p:cNvSpPr>
              <p:nvPr/>
            </p:nvSpPr>
            <p:spPr bwMode="auto">
              <a:xfrm flipV="1">
                <a:off x="3953" y="2321"/>
                <a:ext cx="20" cy="24"/>
              </a:xfrm>
              <a:prstGeom prst="line">
                <a:avLst/>
              </a:prstGeom>
              <a:noFill/>
              <a:ln w="103251">
                <a:solidFill>
                  <a:schemeClr val="accent6">
                    <a:lumMod val="50000"/>
                  </a:schemeClr>
                </a:solidFill>
                <a:round/>
                <a:headEnd/>
                <a:tailEnd/>
              </a:ln>
            </p:spPr>
            <p:txBody>
              <a:bodyPr/>
              <a:lstStyle/>
              <a:p>
                <a:pPr eaLnBrk="0" hangingPunct="0">
                  <a:defRPr/>
                </a:pPr>
                <a:endParaRPr lang="fr-FR">
                  <a:cs typeface="+mn-cs"/>
                </a:endParaRPr>
              </a:p>
            </p:txBody>
          </p:sp>
          <p:sp>
            <p:nvSpPr>
              <p:cNvPr id="132" name="Rectangle 118"/>
              <p:cNvSpPr>
                <a:spLocks noChangeArrowheads="1"/>
              </p:cNvSpPr>
              <p:nvPr/>
            </p:nvSpPr>
            <p:spPr bwMode="auto">
              <a:xfrm>
                <a:off x="2789" y="2296"/>
                <a:ext cx="753" cy="154"/>
              </a:xfrm>
              <a:prstGeom prst="rect">
                <a:avLst/>
              </a:prstGeom>
              <a:noFill/>
              <a:ln w="9525">
                <a:noFill/>
                <a:miter lim="800000"/>
                <a:headEnd/>
                <a:tailEnd/>
              </a:ln>
            </p:spPr>
            <p:txBody>
              <a:bodyPr wrap="none" lIns="0" tIns="0" rIns="0" bIns="0">
                <a:spAutoFit/>
              </a:bodyPr>
              <a:lstStyle/>
              <a:p>
                <a:pPr eaLnBrk="0" hangingPunct="0">
                  <a:defRPr/>
                </a:pPr>
                <a:r>
                  <a:rPr lang="fr-FR" sz="1600" b="1" dirty="0">
                    <a:solidFill>
                      <a:schemeClr val="accent6">
                        <a:lumMod val="50000"/>
                      </a:schemeClr>
                    </a:solidFill>
                    <a:cs typeface="+mn-cs"/>
                  </a:rPr>
                  <a:t>EU-27 2020e</a:t>
                </a:r>
              </a:p>
            </p:txBody>
          </p:sp>
          <p:sp>
            <p:nvSpPr>
              <p:cNvPr id="133" name="Rectangle 119"/>
              <p:cNvSpPr>
                <a:spLocks noChangeArrowheads="1"/>
              </p:cNvSpPr>
              <p:nvPr/>
            </p:nvSpPr>
            <p:spPr bwMode="auto">
              <a:xfrm>
                <a:off x="4098" y="2271"/>
                <a:ext cx="752" cy="154"/>
              </a:xfrm>
              <a:prstGeom prst="rect">
                <a:avLst/>
              </a:prstGeom>
              <a:noFill/>
              <a:ln w="9525">
                <a:noFill/>
                <a:miter lim="800000"/>
                <a:headEnd/>
                <a:tailEnd/>
              </a:ln>
            </p:spPr>
            <p:txBody>
              <a:bodyPr wrap="none" lIns="0" tIns="0" rIns="0" bIns="0">
                <a:spAutoFit/>
              </a:bodyPr>
              <a:lstStyle/>
              <a:p>
                <a:pPr eaLnBrk="0" hangingPunct="0">
                  <a:defRPr/>
                </a:pPr>
                <a:r>
                  <a:rPr lang="fr-FR" sz="1600" b="1" dirty="0">
                    <a:solidFill>
                      <a:schemeClr val="accent6">
                        <a:lumMod val="50000"/>
                      </a:schemeClr>
                    </a:solidFill>
                    <a:cs typeface="+mn-cs"/>
                  </a:rPr>
                  <a:t>EU-27 2030e</a:t>
                </a:r>
              </a:p>
            </p:txBody>
          </p:sp>
        </p:grpSp>
        <p:sp>
          <p:nvSpPr>
            <p:cNvPr id="17505" name="Rectangle 70"/>
            <p:cNvSpPr>
              <a:spLocks noChangeArrowheads="1"/>
            </p:cNvSpPr>
            <p:nvPr/>
          </p:nvSpPr>
          <p:spPr bwMode="auto">
            <a:xfrm>
              <a:off x="3328" y="2173"/>
              <a:ext cx="415"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Germany</a:t>
              </a:r>
              <a:endParaRPr lang="en-GB" sz="1200" b="1"/>
            </a:p>
          </p:txBody>
        </p:sp>
        <p:sp>
          <p:nvSpPr>
            <p:cNvPr id="17506" name="Rectangle 69"/>
            <p:cNvSpPr>
              <a:spLocks noChangeArrowheads="1"/>
            </p:cNvSpPr>
            <p:nvPr/>
          </p:nvSpPr>
          <p:spPr bwMode="auto">
            <a:xfrm>
              <a:off x="4580" y="1926"/>
              <a:ext cx="314" cy="115"/>
            </a:xfrm>
            <a:prstGeom prst="rect">
              <a:avLst/>
            </a:prstGeom>
            <a:noFill/>
            <a:ln w="9525">
              <a:noFill/>
              <a:miter lim="800000"/>
              <a:headEnd/>
              <a:tailEnd/>
            </a:ln>
          </p:spPr>
          <p:txBody>
            <a:bodyPr wrap="none" lIns="0" tIns="0" rIns="0" bIns="0">
              <a:spAutoFit/>
            </a:bodyPr>
            <a:lstStyle/>
            <a:p>
              <a:pPr eaLnBrk="0" hangingPunct="0"/>
              <a:r>
                <a:rPr lang="en-GB" sz="1200" b="1">
                  <a:solidFill>
                    <a:srgbClr val="000000"/>
                  </a:solidFill>
                </a:rPr>
                <a:t>France</a:t>
              </a:r>
              <a:endParaRPr lang="en-GB" sz="1200" b="1"/>
            </a:p>
          </p:txBody>
        </p:sp>
        <p:sp>
          <p:nvSpPr>
            <p:cNvPr id="17507" name="Freeform 35"/>
            <p:cNvSpPr>
              <a:spLocks/>
            </p:cNvSpPr>
            <p:nvPr/>
          </p:nvSpPr>
          <p:spPr bwMode="auto">
            <a:xfrm>
              <a:off x="3810" y="2222"/>
              <a:ext cx="51" cy="61"/>
            </a:xfrm>
            <a:custGeom>
              <a:avLst/>
              <a:gdLst>
                <a:gd name="T0" fmla="*/ 1856298502 w 59"/>
                <a:gd name="T1" fmla="*/ 0 h 58"/>
                <a:gd name="T2" fmla="*/ 1856298502 w 59"/>
                <a:gd name="T3" fmla="*/ 2147483647 h 58"/>
                <a:gd name="T4" fmla="*/ 1856298502 w 59"/>
                <a:gd name="T5" fmla="*/ 2147483647 h 58"/>
                <a:gd name="T6" fmla="*/ 0 w 59"/>
                <a:gd name="T7" fmla="*/ 2147483647 h 58"/>
                <a:gd name="T8" fmla="*/ 1856298502 w 59"/>
                <a:gd name="T9" fmla="*/ 0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29" y="0"/>
                  </a:moveTo>
                  <a:lnTo>
                    <a:pt x="59" y="29"/>
                  </a:lnTo>
                  <a:lnTo>
                    <a:pt x="29" y="58"/>
                  </a:lnTo>
                  <a:lnTo>
                    <a:pt x="0" y="29"/>
                  </a:lnTo>
                  <a:lnTo>
                    <a:pt x="29" y="0"/>
                  </a:lnTo>
                  <a:close/>
                </a:path>
              </a:pathLst>
            </a:custGeom>
            <a:solidFill>
              <a:schemeClr val="accent2"/>
            </a:solidFill>
            <a:ln w="63500">
              <a:solidFill>
                <a:schemeClr val="tx1"/>
              </a:solidFill>
              <a:round/>
              <a:headEnd/>
              <a:tailEnd/>
            </a:ln>
          </p:spPr>
          <p:txBody>
            <a:bodyPr/>
            <a:lstStyle/>
            <a:p>
              <a:endParaRPr lang="hu-HU"/>
            </a:p>
          </p:txBody>
        </p:sp>
        <p:sp>
          <p:nvSpPr>
            <p:cNvPr id="127" name="Rectangle 65"/>
            <p:cNvSpPr>
              <a:spLocks noChangeArrowheads="1"/>
            </p:cNvSpPr>
            <p:nvPr/>
          </p:nvSpPr>
          <p:spPr bwMode="auto">
            <a:xfrm>
              <a:off x="3039" y="2617"/>
              <a:ext cx="60" cy="72"/>
            </a:xfrm>
            <a:prstGeom prst="rect">
              <a:avLst/>
            </a:prstGeom>
            <a:solidFill>
              <a:schemeClr val="accent6">
                <a:lumMod val="50000"/>
              </a:schemeClr>
            </a:solidFill>
            <a:ln w="63500">
              <a:solidFill>
                <a:schemeClr val="accent6">
                  <a:lumMod val="50000"/>
                </a:schemeClr>
              </a:solidFill>
              <a:miter lim="800000"/>
              <a:headEnd/>
              <a:tailEnd/>
            </a:ln>
          </p:spPr>
          <p:txBody>
            <a:bodyPr/>
            <a:lstStyle/>
            <a:p>
              <a:pPr eaLnBrk="0" hangingPunct="0">
                <a:defRPr/>
              </a:pPr>
              <a:endParaRPr lang="fr-FR">
                <a:cs typeface="+mn-cs"/>
              </a:endParaRPr>
            </a:p>
          </p:txBody>
        </p:sp>
      </p:grpSp>
      <p:sp>
        <p:nvSpPr>
          <p:cNvPr id="17412" name="Text Box 3"/>
          <p:cNvSpPr txBox="1">
            <a:spLocks noChangeArrowheads="1"/>
          </p:cNvSpPr>
          <p:nvPr/>
        </p:nvSpPr>
        <p:spPr bwMode="auto">
          <a:xfrm>
            <a:off x="1042988" y="6643688"/>
            <a:ext cx="3435350" cy="214312"/>
          </a:xfrm>
          <a:prstGeom prst="rect">
            <a:avLst/>
          </a:prstGeom>
          <a:noFill/>
          <a:ln w="9525">
            <a:noFill/>
            <a:miter lim="800000"/>
            <a:headEnd/>
            <a:tailEnd/>
          </a:ln>
        </p:spPr>
        <p:txBody>
          <a:bodyPr>
            <a:spAutoFit/>
          </a:bodyPr>
          <a:lstStyle/>
          <a:p>
            <a:pPr eaLnBrk="0" hangingPunct="0">
              <a:spcBef>
                <a:spcPct val="50000"/>
              </a:spcBef>
            </a:pPr>
            <a:r>
              <a:rPr lang="en-GB" sz="800"/>
              <a:t>Source: SG Equity Research / Eurogas / GSE 2008</a:t>
            </a:r>
          </a:p>
        </p:txBody>
      </p:sp>
      <p:sp>
        <p:nvSpPr>
          <p:cNvPr id="35845" name="Text Box 2"/>
          <p:cNvSpPr txBox="1">
            <a:spLocks noChangeArrowheads="1"/>
          </p:cNvSpPr>
          <p:nvPr/>
        </p:nvSpPr>
        <p:spPr bwMode="white">
          <a:xfrm>
            <a:off x="3865563" y="-123825"/>
            <a:ext cx="5314950" cy="1035050"/>
          </a:xfrm>
          <a:prstGeom prst="rect">
            <a:avLst/>
          </a:prstGeom>
          <a:noFill/>
          <a:ln w="12700" algn="ctr">
            <a:noFill/>
            <a:miter lim="800000"/>
            <a:headEnd/>
            <a:tailEnd/>
          </a:ln>
        </p:spPr>
        <p:txBody>
          <a:bodyPr lIns="180000" tIns="44450" rIns="90488" bIns="44450" anchor="b"/>
          <a:lstStyle/>
          <a:p>
            <a:pPr algn="ctr" eaLnBrk="0" hangingPunct="0">
              <a:defRPr/>
            </a:pPr>
            <a:r>
              <a:rPr lang="en-US" sz="2000" b="1" smtClean="0">
                <a:solidFill>
                  <a:srgbClr val="000099"/>
                </a:solidFill>
                <a:latin typeface="+mj-lt"/>
                <a:ea typeface="+mj-ea"/>
                <a:cs typeface="+mj-cs"/>
              </a:rPr>
              <a:t>2</a:t>
            </a:r>
            <a:r>
              <a:rPr lang="en-US" sz="2000" b="1" smtClean="0">
                <a:solidFill>
                  <a:srgbClr val="000099"/>
                </a:solidFill>
                <a:latin typeface="+mj-lt"/>
                <a:ea typeface="+mj-ea"/>
                <a:cs typeface="+mj-cs"/>
              </a:rPr>
              <a:t>. Gas storages significantly increase the security of </a:t>
            </a:r>
            <a:r>
              <a:rPr lang="en-US" sz="2000" b="1" smtClean="0">
                <a:solidFill>
                  <a:srgbClr val="000099"/>
                </a:solidFill>
                <a:latin typeface="+mj-lt"/>
                <a:ea typeface="+mj-ea"/>
                <a:cs typeface="+mj-cs"/>
              </a:rPr>
              <a:t>supply</a:t>
            </a:r>
            <a:endParaRPr lang="en-US" sz="2000" b="1">
              <a:solidFill>
                <a:srgbClr val="000099"/>
              </a:solidFill>
              <a:latin typeface="+mj-lt"/>
              <a:ea typeface="+mj-ea"/>
              <a:cs typeface="+mj-cs"/>
            </a:endParaRPr>
          </a:p>
        </p:txBody>
      </p:sp>
      <p:sp>
        <p:nvSpPr>
          <p:cNvPr id="17414" name="AutoShape 110"/>
          <p:cNvSpPr>
            <a:spLocks noChangeArrowheads="1"/>
          </p:cNvSpPr>
          <p:nvPr/>
        </p:nvSpPr>
        <p:spPr bwMode="auto">
          <a:xfrm flipH="1">
            <a:off x="1116013" y="6165850"/>
            <a:ext cx="7200900" cy="431800"/>
          </a:xfrm>
          <a:prstGeom prst="rightArrow">
            <a:avLst>
              <a:gd name="adj1" fmla="val 61028"/>
              <a:gd name="adj2" fmla="val 188614"/>
            </a:avLst>
          </a:prstGeom>
          <a:solidFill>
            <a:srgbClr val="FFFF00"/>
          </a:solidFill>
          <a:ln w="9525">
            <a:solidFill>
              <a:schemeClr val="tx1"/>
            </a:solidFill>
            <a:miter lim="800000"/>
            <a:headEnd/>
            <a:tailEnd/>
          </a:ln>
        </p:spPr>
        <p:txBody>
          <a:bodyPr wrap="none" anchor="ctr"/>
          <a:lstStyle/>
          <a:p>
            <a:pPr algn="ctr" eaLnBrk="0" hangingPunct="0"/>
            <a:r>
              <a:rPr lang="en-GB"/>
              <a:t>Security of Supply</a:t>
            </a:r>
          </a:p>
        </p:txBody>
      </p:sp>
      <p:sp>
        <p:nvSpPr>
          <p:cNvPr id="17415" name="AutoShape 111"/>
          <p:cNvSpPr>
            <a:spLocks noChangeArrowheads="1"/>
          </p:cNvSpPr>
          <p:nvPr/>
        </p:nvSpPr>
        <p:spPr bwMode="auto">
          <a:xfrm rot="-5400000">
            <a:off x="-1728788" y="3357563"/>
            <a:ext cx="3889375" cy="431800"/>
          </a:xfrm>
          <a:prstGeom prst="rightArrow">
            <a:avLst>
              <a:gd name="adj1" fmla="val 61028"/>
              <a:gd name="adj2" fmla="val 101875"/>
            </a:avLst>
          </a:prstGeom>
          <a:solidFill>
            <a:srgbClr val="FFFF00"/>
          </a:solidFill>
          <a:ln w="9525">
            <a:solidFill>
              <a:schemeClr val="tx1"/>
            </a:solidFill>
            <a:miter lim="800000"/>
            <a:headEnd/>
            <a:tailEnd/>
          </a:ln>
        </p:spPr>
        <p:txBody>
          <a:bodyPr wrap="none" anchor="ctr"/>
          <a:lstStyle/>
          <a:p>
            <a:pPr algn="ctr" eaLnBrk="0" hangingPunct="0"/>
            <a:r>
              <a:rPr lang="en-GB"/>
              <a:t>Flexibility</a:t>
            </a:r>
          </a:p>
        </p:txBody>
      </p:sp>
      <p:sp>
        <p:nvSpPr>
          <p:cNvPr id="17416" name="Oval 113"/>
          <p:cNvSpPr>
            <a:spLocks noChangeArrowheads="1"/>
          </p:cNvSpPr>
          <p:nvPr/>
        </p:nvSpPr>
        <p:spPr bwMode="auto">
          <a:xfrm>
            <a:off x="6443663" y="3933825"/>
            <a:ext cx="144462" cy="142875"/>
          </a:xfrm>
          <a:prstGeom prst="ellipse">
            <a:avLst/>
          </a:prstGeom>
          <a:solidFill>
            <a:schemeClr val="accent1"/>
          </a:solidFill>
          <a:ln w="9525">
            <a:noFill/>
            <a:round/>
            <a:headEnd/>
            <a:tailEnd/>
          </a:ln>
        </p:spPr>
        <p:txBody>
          <a:bodyPr wrap="none" anchor="ctr"/>
          <a:lstStyle/>
          <a:p>
            <a:pPr eaLnBrk="0" hangingPunct="0"/>
            <a:endParaRPr lang="it-IT"/>
          </a:p>
        </p:txBody>
      </p:sp>
      <p:sp>
        <p:nvSpPr>
          <p:cNvPr id="108" name="Dia számának helye 107"/>
          <p:cNvSpPr>
            <a:spLocks noGrp="1"/>
          </p:cNvSpPr>
          <p:nvPr>
            <p:ph type="sldNum" sz="quarter" idx="11"/>
          </p:nvPr>
        </p:nvSpPr>
        <p:spPr>
          <a:xfrm>
            <a:off x="6875463" y="6489700"/>
            <a:ext cx="2133600" cy="476250"/>
          </a:xfrm>
        </p:spPr>
        <p:txBody>
          <a:bodyPr/>
          <a:lstStyle/>
          <a:p>
            <a:pPr>
              <a:defRPr/>
            </a:pPr>
            <a:fld id="{CDA28326-CFDB-4A59-A516-D056C0C85F28}" type="slidenum">
              <a:rPr lang="en-US"/>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24300" y="0"/>
            <a:ext cx="5327650" cy="914400"/>
          </a:xfrm>
        </p:spPr>
        <p:txBody>
          <a:bodyPr/>
          <a:lstStyle/>
          <a:p>
            <a:r>
              <a:rPr lang="en-US" sz="2000" b="1" smtClean="0">
                <a:solidFill>
                  <a:srgbClr val="000099"/>
                </a:solidFill>
              </a:rPr>
              <a:t>3</a:t>
            </a:r>
            <a:r>
              <a:rPr lang="en-US" sz="2000" b="1" smtClean="0">
                <a:solidFill>
                  <a:srgbClr val="000099"/>
                </a:solidFill>
              </a:rPr>
              <a:t>. Storage as a commercial </a:t>
            </a:r>
            <a:r>
              <a:rPr lang="en-US" sz="2000" b="1" smtClean="0">
                <a:solidFill>
                  <a:srgbClr val="000099"/>
                </a:solidFill>
              </a:rPr>
              <a:t>tool</a:t>
            </a:r>
            <a:endParaRPr lang="en-US" sz="2000" b="1" smtClean="0">
              <a:solidFill>
                <a:srgbClr val="000099"/>
              </a:solidFill>
            </a:endParaRPr>
          </a:p>
        </p:txBody>
      </p:sp>
      <p:sp>
        <p:nvSpPr>
          <p:cNvPr id="12" name="Textfeld 11"/>
          <p:cNvSpPr txBox="1"/>
          <p:nvPr/>
        </p:nvSpPr>
        <p:spPr>
          <a:xfrm>
            <a:off x="539750" y="1773238"/>
            <a:ext cx="2376488" cy="431800"/>
          </a:xfrm>
          <a:prstGeom prst="rect">
            <a:avLst/>
          </a:prstGeom>
          <a:solidFill>
            <a:schemeClr val="bg1">
              <a:lumMod val="75000"/>
            </a:schemeClr>
          </a:solidFill>
          <a:ln>
            <a:solidFill>
              <a:schemeClr val="bg1">
                <a:lumMod val="75000"/>
              </a:schemeClr>
            </a:solidFill>
          </a:ln>
        </p:spPr>
        <p:txBody>
          <a:bodyPr anchor="ctr"/>
          <a:lstStyle/>
          <a:p>
            <a:pPr algn="ctr" eaLnBrk="0" hangingPunct="0">
              <a:defRPr/>
            </a:pPr>
            <a:r>
              <a:rPr lang="en-US" sz="1600" smtClean="0">
                <a:cs typeface="+mn-cs"/>
              </a:rPr>
              <a:t>Type of spread</a:t>
            </a:r>
            <a:endParaRPr lang="en-US" sz="1600">
              <a:cs typeface="+mn-cs"/>
            </a:endParaRPr>
          </a:p>
        </p:txBody>
      </p:sp>
      <p:sp>
        <p:nvSpPr>
          <p:cNvPr id="13" name="Textfeld 12"/>
          <p:cNvSpPr txBox="1"/>
          <p:nvPr/>
        </p:nvSpPr>
        <p:spPr>
          <a:xfrm>
            <a:off x="2916238" y="1773238"/>
            <a:ext cx="3311525" cy="431800"/>
          </a:xfrm>
          <a:prstGeom prst="rect">
            <a:avLst/>
          </a:prstGeom>
          <a:solidFill>
            <a:schemeClr val="bg1">
              <a:lumMod val="85000"/>
            </a:schemeClr>
          </a:solidFill>
          <a:ln>
            <a:solidFill>
              <a:schemeClr val="bg1">
                <a:lumMod val="75000"/>
              </a:schemeClr>
            </a:solidFill>
          </a:ln>
        </p:spPr>
        <p:txBody>
          <a:bodyPr anchor="ctr"/>
          <a:lstStyle/>
          <a:p>
            <a:pPr algn="ctr" eaLnBrk="0" hangingPunct="0">
              <a:defRPr/>
            </a:pPr>
            <a:r>
              <a:rPr lang="en-US" sz="1600" smtClean="0">
                <a:cs typeface="+mn-cs"/>
              </a:rPr>
              <a:t>Example</a:t>
            </a:r>
            <a:endParaRPr lang="en-US" sz="1600">
              <a:cs typeface="+mn-cs"/>
            </a:endParaRPr>
          </a:p>
        </p:txBody>
      </p:sp>
      <p:sp>
        <p:nvSpPr>
          <p:cNvPr id="14" name="Textfeld 13"/>
          <p:cNvSpPr txBox="1"/>
          <p:nvPr/>
        </p:nvSpPr>
        <p:spPr>
          <a:xfrm>
            <a:off x="6227763" y="1773238"/>
            <a:ext cx="2520950" cy="431800"/>
          </a:xfrm>
          <a:prstGeom prst="rect">
            <a:avLst/>
          </a:prstGeom>
          <a:solidFill>
            <a:schemeClr val="bg1">
              <a:lumMod val="75000"/>
            </a:schemeClr>
          </a:solidFill>
          <a:ln>
            <a:solidFill>
              <a:schemeClr val="bg1">
                <a:lumMod val="75000"/>
              </a:schemeClr>
            </a:solidFill>
          </a:ln>
        </p:spPr>
        <p:txBody>
          <a:bodyPr anchor="ctr"/>
          <a:lstStyle/>
          <a:p>
            <a:pPr algn="ctr" eaLnBrk="0" hangingPunct="0">
              <a:defRPr/>
            </a:pPr>
            <a:r>
              <a:rPr lang="en-US" sz="1600" smtClean="0">
                <a:cs typeface="+mn-cs"/>
              </a:rPr>
              <a:t>Instrument used</a:t>
            </a:r>
            <a:endParaRPr lang="en-US" sz="1600">
              <a:cs typeface="+mn-cs"/>
            </a:endParaRPr>
          </a:p>
        </p:txBody>
      </p:sp>
      <p:sp>
        <p:nvSpPr>
          <p:cNvPr id="15" name="Textfeld 14"/>
          <p:cNvSpPr txBox="1"/>
          <p:nvPr/>
        </p:nvSpPr>
        <p:spPr>
          <a:xfrm>
            <a:off x="539750" y="3068638"/>
            <a:ext cx="2376488" cy="431800"/>
          </a:xfrm>
          <a:prstGeom prst="rect">
            <a:avLst/>
          </a:prstGeom>
          <a:solidFill>
            <a:schemeClr val="bg1"/>
          </a:solidFill>
          <a:ln>
            <a:solidFill>
              <a:schemeClr val="bg1">
                <a:lumMod val="75000"/>
              </a:schemeClr>
            </a:solidFill>
          </a:ln>
        </p:spPr>
        <p:txBody>
          <a:bodyPr anchor="ctr"/>
          <a:lstStyle/>
          <a:p>
            <a:pPr eaLnBrk="0" hangingPunct="0">
              <a:defRPr/>
            </a:pPr>
            <a:r>
              <a:rPr lang="en-US" sz="1600" smtClean="0">
                <a:cs typeface="+mn-cs"/>
              </a:rPr>
              <a:t>Time</a:t>
            </a:r>
            <a:endParaRPr lang="en-US" sz="1600">
              <a:cs typeface="+mn-cs"/>
            </a:endParaRPr>
          </a:p>
        </p:txBody>
      </p:sp>
      <p:sp>
        <p:nvSpPr>
          <p:cNvPr id="16" name="Textfeld 15"/>
          <p:cNvSpPr txBox="1"/>
          <p:nvPr/>
        </p:nvSpPr>
        <p:spPr>
          <a:xfrm>
            <a:off x="2916238" y="3068638"/>
            <a:ext cx="3311525" cy="431800"/>
          </a:xfrm>
          <a:prstGeom prst="rect">
            <a:avLst/>
          </a:prstGeom>
          <a:solidFill>
            <a:schemeClr val="bg1"/>
          </a:solidFill>
          <a:ln>
            <a:solidFill>
              <a:schemeClr val="bg1">
                <a:lumMod val="75000"/>
              </a:schemeClr>
            </a:solidFill>
          </a:ln>
        </p:spPr>
        <p:txBody>
          <a:bodyPr anchor="ctr"/>
          <a:lstStyle/>
          <a:p>
            <a:pPr eaLnBrk="0" hangingPunct="0">
              <a:tabLst>
                <a:tab pos="1793875" algn="l"/>
              </a:tabLst>
              <a:defRPr/>
            </a:pPr>
            <a:r>
              <a:rPr lang="en-US" sz="1600" smtClean="0">
                <a:cs typeface="+mn-cs"/>
              </a:rPr>
              <a:t>Buy in summer 	Sell in winter</a:t>
            </a:r>
            <a:endParaRPr lang="en-US" sz="1600">
              <a:cs typeface="+mn-cs"/>
            </a:endParaRPr>
          </a:p>
        </p:txBody>
      </p:sp>
      <p:sp>
        <p:nvSpPr>
          <p:cNvPr id="17" name="Textfeld 16"/>
          <p:cNvSpPr txBox="1"/>
          <p:nvPr/>
        </p:nvSpPr>
        <p:spPr>
          <a:xfrm>
            <a:off x="6227763" y="3068638"/>
            <a:ext cx="2520950" cy="431800"/>
          </a:xfrm>
          <a:prstGeom prst="rect">
            <a:avLst/>
          </a:prstGeom>
          <a:solidFill>
            <a:schemeClr val="bg1"/>
          </a:solidFill>
          <a:ln>
            <a:solidFill>
              <a:schemeClr val="bg1">
                <a:lumMod val="75000"/>
              </a:schemeClr>
            </a:solidFill>
          </a:ln>
        </p:spPr>
        <p:txBody>
          <a:bodyPr anchor="ctr"/>
          <a:lstStyle/>
          <a:p>
            <a:pPr eaLnBrk="0" hangingPunct="0">
              <a:defRPr/>
            </a:pPr>
            <a:r>
              <a:rPr lang="en-US" sz="1600" smtClean="0">
                <a:cs typeface="+mn-cs"/>
              </a:rPr>
              <a:t>Storage</a:t>
            </a:r>
            <a:endParaRPr lang="en-US" sz="1600">
              <a:cs typeface="+mn-cs"/>
            </a:endParaRPr>
          </a:p>
        </p:txBody>
      </p:sp>
      <p:sp>
        <p:nvSpPr>
          <p:cNvPr id="18" name="Textfeld 17"/>
          <p:cNvSpPr txBox="1"/>
          <p:nvPr/>
        </p:nvSpPr>
        <p:spPr>
          <a:xfrm>
            <a:off x="539750" y="2205038"/>
            <a:ext cx="2376488" cy="431800"/>
          </a:xfrm>
          <a:prstGeom prst="rect">
            <a:avLst/>
          </a:prstGeom>
          <a:solidFill>
            <a:schemeClr val="bg1"/>
          </a:solidFill>
          <a:ln>
            <a:solidFill>
              <a:schemeClr val="bg1">
                <a:lumMod val="75000"/>
              </a:schemeClr>
            </a:solidFill>
          </a:ln>
        </p:spPr>
        <p:txBody>
          <a:bodyPr anchor="ctr"/>
          <a:lstStyle/>
          <a:p>
            <a:pPr eaLnBrk="0" hangingPunct="0">
              <a:defRPr/>
            </a:pPr>
            <a:r>
              <a:rPr lang="en-US" sz="1600" smtClean="0">
                <a:cs typeface="+mn-cs"/>
              </a:rPr>
              <a:t>Cross Regional</a:t>
            </a:r>
            <a:endParaRPr lang="en-US" sz="1600">
              <a:cs typeface="+mn-cs"/>
            </a:endParaRPr>
          </a:p>
        </p:txBody>
      </p:sp>
      <p:sp>
        <p:nvSpPr>
          <p:cNvPr id="19" name="Textfeld 18"/>
          <p:cNvSpPr txBox="1"/>
          <p:nvPr/>
        </p:nvSpPr>
        <p:spPr>
          <a:xfrm>
            <a:off x="2916238" y="2205038"/>
            <a:ext cx="3311525" cy="431800"/>
          </a:xfrm>
          <a:prstGeom prst="rect">
            <a:avLst/>
          </a:prstGeom>
          <a:solidFill>
            <a:schemeClr val="bg1"/>
          </a:solidFill>
          <a:ln>
            <a:solidFill>
              <a:schemeClr val="bg1">
                <a:lumMod val="75000"/>
              </a:schemeClr>
            </a:solidFill>
          </a:ln>
        </p:spPr>
        <p:txBody>
          <a:bodyPr anchor="ctr"/>
          <a:lstStyle/>
          <a:p>
            <a:pPr eaLnBrk="0" hangingPunct="0">
              <a:tabLst>
                <a:tab pos="1793875" algn="l"/>
              </a:tabLst>
              <a:defRPr/>
            </a:pPr>
            <a:r>
              <a:rPr lang="en-US" sz="1600" smtClean="0">
                <a:cs typeface="+mn-cs"/>
              </a:rPr>
              <a:t>Buy at NBP	Sell at TTF</a:t>
            </a:r>
            <a:endParaRPr lang="en-US" sz="1600">
              <a:cs typeface="+mn-cs"/>
            </a:endParaRPr>
          </a:p>
        </p:txBody>
      </p:sp>
      <p:sp>
        <p:nvSpPr>
          <p:cNvPr id="20" name="Textfeld 19"/>
          <p:cNvSpPr txBox="1"/>
          <p:nvPr/>
        </p:nvSpPr>
        <p:spPr>
          <a:xfrm>
            <a:off x="6227763" y="2205038"/>
            <a:ext cx="2520950" cy="431800"/>
          </a:xfrm>
          <a:prstGeom prst="rect">
            <a:avLst/>
          </a:prstGeom>
          <a:solidFill>
            <a:schemeClr val="bg1"/>
          </a:solidFill>
          <a:ln>
            <a:solidFill>
              <a:schemeClr val="bg1">
                <a:lumMod val="75000"/>
              </a:schemeClr>
            </a:solidFill>
          </a:ln>
        </p:spPr>
        <p:txBody>
          <a:bodyPr anchor="ctr"/>
          <a:lstStyle/>
          <a:p>
            <a:pPr eaLnBrk="0" hangingPunct="0">
              <a:defRPr/>
            </a:pPr>
            <a:r>
              <a:rPr lang="en-US" sz="1600" smtClean="0">
                <a:cs typeface="+mn-cs"/>
              </a:rPr>
              <a:t>Interconnectors</a:t>
            </a:r>
            <a:endParaRPr lang="en-US" sz="1600">
              <a:cs typeface="+mn-cs"/>
            </a:endParaRPr>
          </a:p>
        </p:txBody>
      </p:sp>
      <p:sp>
        <p:nvSpPr>
          <p:cNvPr id="21" name="Textfeld 20"/>
          <p:cNvSpPr txBox="1"/>
          <p:nvPr/>
        </p:nvSpPr>
        <p:spPr>
          <a:xfrm>
            <a:off x="539750" y="2636838"/>
            <a:ext cx="2376488" cy="431800"/>
          </a:xfrm>
          <a:prstGeom prst="rect">
            <a:avLst/>
          </a:prstGeom>
          <a:solidFill>
            <a:schemeClr val="bg1"/>
          </a:solidFill>
          <a:ln>
            <a:solidFill>
              <a:schemeClr val="bg1">
                <a:lumMod val="75000"/>
              </a:schemeClr>
            </a:solidFill>
          </a:ln>
        </p:spPr>
        <p:txBody>
          <a:bodyPr anchor="ctr"/>
          <a:lstStyle/>
          <a:p>
            <a:pPr eaLnBrk="0" hangingPunct="0">
              <a:defRPr/>
            </a:pPr>
            <a:r>
              <a:rPr lang="en-US" sz="1600" smtClean="0">
                <a:cs typeface="+mn-cs"/>
              </a:rPr>
              <a:t>Cross Global</a:t>
            </a:r>
            <a:endParaRPr lang="en-US" sz="1600">
              <a:cs typeface="+mn-cs"/>
            </a:endParaRPr>
          </a:p>
        </p:txBody>
      </p:sp>
      <p:sp>
        <p:nvSpPr>
          <p:cNvPr id="22" name="Textfeld 21"/>
          <p:cNvSpPr txBox="1"/>
          <p:nvPr/>
        </p:nvSpPr>
        <p:spPr>
          <a:xfrm>
            <a:off x="2916238" y="2636838"/>
            <a:ext cx="3311525" cy="431800"/>
          </a:xfrm>
          <a:prstGeom prst="rect">
            <a:avLst/>
          </a:prstGeom>
          <a:solidFill>
            <a:schemeClr val="bg1"/>
          </a:solidFill>
          <a:ln>
            <a:solidFill>
              <a:schemeClr val="bg1">
                <a:lumMod val="75000"/>
              </a:schemeClr>
            </a:solidFill>
          </a:ln>
        </p:spPr>
        <p:txBody>
          <a:bodyPr anchor="ctr"/>
          <a:lstStyle/>
          <a:p>
            <a:pPr eaLnBrk="0" hangingPunct="0">
              <a:tabLst>
                <a:tab pos="1793875" algn="l"/>
              </a:tabLst>
              <a:defRPr/>
            </a:pPr>
            <a:r>
              <a:rPr lang="en-US" sz="1600" smtClean="0">
                <a:cs typeface="+mn-cs"/>
              </a:rPr>
              <a:t>Buy at Henry Hub	Sell at NBP</a:t>
            </a:r>
            <a:endParaRPr lang="en-US" sz="1600">
              <a:cs typeface="+mn-cs"/>
            </a:endParaRPr>
          </a:p>
        </p:txBody>
      </p:sp>
      <p:sp>
        <p:nvSpPr>
          <p:cNvPr id="23" name="Textfeld 22"/>
          <p:cNvSpPr txBox="1"/>
          <p:nvPr/>
        </p:nvSpPr>
        <p:spPr>
          <a:xfrm>
            <a:off x="6227763" y="2636838"/>
            <a:ext cx="2520950" cy="431800"/>
          </a:xfrm>
          <a:prstGeom prst="rect">
            <a:avLst/>
          </a:prstGeom>
          <a:solidFill>
            <a:schemeClr val="bg1"/>
          </a:solidFill>
          <a:ln>
            <a:solidFill>
              <a:schemeClr val="bg1">
                <a:lumMod val="75000"/>
              </a:schemeClr>
            </a:solidFill>
          </a:ln>
        </p:spPr>
        <p:txBody>
          <a:bodyPr anchor="ctr"/>
          <a:lstStyle/>
          <a:p>
            <a:pPr eaLnBrk="0" hangingPunct="0">
              <a:defRPr/>
            </a:pPr>
            <a:r>
              <a:rPr lang="en-US" sz="1600" smtClean="0">
                <a:cs typeface="+mn-cs"/>
              </a:rPr>
              <a:t>LNG</a:t>
            </a:r>
            <a:endParaRPr lang="en-US" sz="1600">
              <a:cs typeface="+mn-cs"/>
            </a:endParaRPr>
          </a:p>
        </p:txBody>
      </p:sp>
      <p:sp>
        <p:nvSpPr>
          <p:cNvPr id="24" name="Textfeld 23"/>
          <p:cNvSpPr txBox="1"/>
          <p:nvPr/>
        </p:nvSpPr>
        <p:spPr>
          <a:xfrm>
            <a:off x="539750" y="3500438"/>
            <a:ext cx="2376488" cy="431800"/>
          </a:xfrm>
          <a:prstGeom prst="rect">
            <a:avLst/>
          </a:prstGeom>
          <a:solidFill>
            <a:schemeClr val="bg1"/>
          </a:solidFill>
          <a:ln>
            <a:solidFill>
              <a:schemeClr val="bg1">
                <a:lumMod val="75000"/>
              </a:schemeClr>
            </a:solidFill>
          </a:ln>
        </p:spPr>
        <p:txBody>
          <a:bodyPr anchor="ctr"/>
          <a:lstStyle/>
          <a:p>
            <a:pPr eaLnBrk="0" hangingPunct="0">
              <a:defRPr/>
            </a:pPr>
            <a:r>
              <a:rPr lang="en-US" sz="1600" smtClean="0">
                <a:cs typeface="+mn-cs"/>
              </a:rPr>
              <a:t>Cross Commodity</a:t>
            </a:r>
            <a:endParaRPr lang="en-US" sz="1600">
              <a:cs typeface="+mn-cs"/>
            </a:endParaRPr>
          </a:p>
        </p:txBody>
      </p:sp>
      <p:sp>
        <p:nvSpPr>
          <p:cNvPr id="25" name="Textfeld 24"/>
          <p:cNvSpPr txBox="1"/>
          <p:nvPr/>
        </p:nvSpPr>
        <p:spPr>
          <a:xfrm>
            <a:off x="2916238" y="3500438"/>
            <a:ext cx="3311525" cy="431800"/>
          </a:xfrm>
          <a:prstGeom prst="rect">
            <a:avLst/>
          </a:prstGeom>
          <a:solidFill>
            <a:schemeClr val="bg1"/>
          </a:solidFill>
          <a:ln>
            <a:solidFill>
              <a:schemeClr val="bg1">
                <a:lumMod val="75000"/>
              </a:schemeClr>
            </a:solidFill>
          </a:ln>
        </p:spPr>
        <p:txBody>
          <a:bodyPr anchor="ctr"/>
          <a:lstStyle/>
          <a:p>
            <a:pPr eaLnBrk="0" hangingPunct="0">
              <a:tabLst>
                <a:tab pos="1793875" algn="l"/>
              </a:tabLst>
              <a:defRPr/>
            </a:pPr>
            <a:r>
              <a:rPr lang="en-US" sz="1600" smtClean="0">
                <a:cs typeface="+mn-cs"/>
              </a:rPr>
              <a:t>Buy at TTF	Sell at APX</a:t>
            </a:r>
            <a:endParaRPr lang="en-US" sz="1600">
              <a:cs typeface="+mn-cs"/>
            </a:endParaRPr>
          </a:p>
        </p:txBody>
      </p:sp>
      <p:sp>
        <p:nvSpPr>
          <p:cNvPr id="26" name="Textfeld 25"/>
          <p:cNvSpPr txBox="1"/>
          <p:nvPr/>
        </p:nvSpPr>
        <p:spPr>
          <a:xfrm>
            <a:off x="6227763" y="3500438"/>
            <a:ext cx="2520950" cy="431800"/>
          </a:xfrm>
          <a:prstGeom prst="rect">
            <a:avLst/>
          </a:prstGeom>
          <a:solidFill>
            <a:schemeClr val="bg1"/>
          </a:solidFill>
          <a:ln>
            <a:solidFill>
              <a:schemeClr val="bg1">
                <a:lumMod val="75000"/>
              </a:schemeClr>
            </a:solidFill>
          </a:ln>
        </p:spPr>
        <p:txBody>
          <a:bodyPr anchor="ctr"/>
          <a:lstStyle/>
          <a:p>
            <a:pPr eaLnBrk="0" hangingPunct="0">
              <a:defRPr/>
            </a:pPr>
            <a:r>
              <a:rPr lang="en-US" sz="1600" smtClean="0">
                <a:cs typeface="+mn-cs"/>
              </a:rPr>
              <a:t>Power station</a:t>
            </a:r>
            <a:endParaRPr lang="en-US" sz="1600">
              <a:cs typeface="+mn-cs"/>
            </a:endParaRPr>
          </a:p>
        </p:txBody>
      </p:sp>
      <p:sp>
        <p:nvSpPr>
          <p:cNvPr id="18450" name="Gleichschenkliges Dreieck 26"/>
          <p:cNvSpPr>
            <a:spLocks noChangeArrowheads="1"/>
          </p:cNvSpPr>
          <p:nvPr/>
        </p:nvSpPr>
        <p:spPr bwMode="auto">
          <a:xfrm rot="5400000">
            <a:off x="431800" y="4257675"/>
            <a:ext cx="431800" cy="215900"/>
          </a:xfrm>
          <a:prstGeom prst="triangle">
            <a:avLst>
              <a:gd name="adj" fmla="val 50000"/>
            </a:avLst>
          </a:prstGeom>
          <a:solidFill>
            <a:schemeClr val="accent1"/>
          </a:solidFill>
          <a:ln w="9525" algn="ctr">
            <a:noFill/>
            <a:round/>
            <a:headEnd/>
            <a:tailEnd/>
          </a:ln>
        </p:spPr>
        <p:txBody>
          <a:bodyPr/>
          <a:lstStyle/>
          <a:p>
            <a:endParaRPr lang="en-US" sz="1400" b="1">
              <a:latin typeface="Polo" pitchFamily="2" charset="0"/>
            </a:endParaRPr>
          </a:p>
        </p:txBody>
      </p:sp>
      <p:sp>
        <p:nvSpPr>
          <p:cNvPr id="18451" name="Textfeld 27"/>
          <p:cNvSpPr txBox="1">
            <a:spLocks noChangeArrowheads="1"/>
          </p:cNvSpPr>
          <p:nvPr/>
        </p:nvSpPr>
        <p:spPr bwMode="auto">
          <a:xfrm>
            <a:off x="827088" y="4203700"/>
            <a:ext cx="8442824" cy="338554"/>
          </a:xfrm>
          <a:prstGeom prst="rect">
            <a:avLst/>
          </a:prstGeom>
          <a:noFill/>
          <a:ln w="9525">
            <a:noFill/>
            <a:miter lim="800000"/>
            <a:headEnd/>
            <a:tailEnd/>
          </a:ln>
        </p:spPr>
        <p:txBody>
          <a:bodyPr wrap="none">
            <a:spAutoFit/>
          </a:bodyPr>
          <a:lstStyle/>
          <a:p>
            <a:pPr eaLnBrk="0" hangingPunct="0"/>
            <a:r>
              <a:rPr lang="en-US" sz="1600" smtClean="0"/>
              <a:t>Storage is complementary to LNG in trading as it allows to exploit a different type of spread</a:t>
            </a:r>
            <a:endParaRPr lang="en-US" sz="1600"/>
          </a:p>
        </p:txBody>
      </p:sp>
      <p:sp>
        <p:nvSpPr>
          <p:cNvPr id="29" name="Textfeld 28"/>
          <p:cNvSpPr txBox="1">
            <a:spLocks noChangeArrowheads="1"/>
          </p:cNvSpPr>
          <p:nvPr/>
        </p:nvSpPr>
        <p:spPr bwMode="auto">
          <a:xfrm>
            <a:off x="827088" y="4675188"/>
            <a:ext cx="7921625" cy="584200"/>
          </a:xfrm>
          <a:prstGeom prst="rect">
            <a:avLst/>
          </a:prstGeom>
          <a:noFill/>
          <a:ln w="9525">
            <a:noFill/>
            <a:miter lim="800000"/>
            <a:headEnd/>
            <a:tailEnd/>
          </a:ln>
        </p:spPr>
        <p:txBody>
          <a:bodyPr>
            <a:spAutoFit/>
          </a:bodyPr>
          <a:lstStyle/>
          <a:p>
            <a:pPr eaLnBrk="0" hangingPunct="0"/>
            <a:r>
              <a:rPr lang="en-US" sz="1600" smtClean="0"/>
              <a:t>New storage products allow traders to gain higher flexibility and thus better exploit time spreads. E.ON Gas Storage examples:</a:t>
            </a:r>
            <a:endParaRPr lang="en-US" sz="1600"/>
          </a:p>
        </p:txBody>
      </p:sp>
      <p:sp>
        <p:nvSpPr>
          <p:cNvPr id="30" name="Gleichschenkliges Dreieck 29"/>
          <p:cNvSpPr>
            <a:spLocks noChangeArrowheads="1"/>
          </p:cNvSpPr>
          <p:nvPr/>
        </p:nvSpPr>
        <p:spPr bwMode="auto">
          <a:xfrm rot="5400000">
            <a:off x="431800" y="4859338"/>
            <a:ext cx="431800" cy="215900"/>
          </a:xfrm>
          <a:prstGeom prst="triangle">
            <a:avLst>
              <a:gd name="adj" fmla="val 50000"/>
            </a:avLst>
          </a:prstGeom>
          <a:solidFill>
            <a:schemeClr val="accent1"/>
          </a:solidFill>
          <a:ln w="9525" algn="ctr">
            <a:noFill/>
            <a:round/>
            <a:headEnd/>
            <a:tailEnd/>
          </a:ln>
        </p:spPr>
        <p:txBody>
          <a:bodyPr/>
          <a:lstStyle/>
          <a:p>
            <a:endParaRPr lang="en-US" sz="1400" b="1">
              <a:latin typeface="Polo" pitchFamily="2" charset="0"/>
            </a:endParaRPr>
          </a:p>
        </p:txBody>
      </p:sp>
      <p:sp>
        <p:nvSpPr>
          <p:cNvPr id="32" name="Rechteck 31"/>
          <p:cNvSpPr>
            <a:spLocks noChangeArrowheads="1"/>
          </p:cNvSpPr>
          <p:nvPr/>
        </p:nvSpPr>
        <p:spPr bwMode="auto">
          <a:xfrm>
            <a:off x="900113" y="5373688"/>
            <a:ext cx="7056437" cy="863600"/>
          </a:xfrm>
          <a:prstGeom prst="rect">
            <a:avLst/>
          </a:prstGeom>
          <a:solidFill>
            <a:schemeClr val="bg1"/>
          </a:solidFill>
          <a:ln w="19050" algn="ctr">
            <a:solidFill>
              <a:schemeClr val="bg2"/>
            </a:solidFill>
            <a:round/>
            <a:headEnd/>
            <a:tailEnd/>
          </a:ln>
        </p:spPr>
        <p:txBody>
          <a:bodyPr anchor="ctr"/>
          <a:lstStyle/>
          <a:p>
            <a:pPr marL="1252538" indent="-1252538">
              <a:spcAft>
                <a:spcPts val="600"/>
              </a:spcAft>
            </a:pPr>
            <a:r>
              <a:rPr lang="en-US" sz="1600" smtClean="0"/>
              <a:t>Day ahead	Day ahead trade of withdrawal and injection services (Germany)</a:t>
            </a:r>
          </a:p>
          <a:p>
            <a:pPr marL="1252538" indent="-1252538">
              <a:spcAft>
                <a:spcPts val="600"/>
              </a:spcAft>
            </a:pPr>
            <a:r>
              <a:rPr lang="en-US" sz="1600" smtClean="0">
                <a:latin typeface="Polo" pitchFamily="2" charset="0"/>
              </a:rPr>
              <a:t>EFS +	Withdrawal in summer period and injection in winter (Hungary)</a:t>
            </a:r>
            <a:endParaRPr lang="en-US" sz="1600">
              <a:latin typeface="Polo" pitchFamily="2" charset="0"/>
            </a:endParaRPr>
          </a:p>
        </p:txBody>
      </p:sp>
      <p:sp>
        <p:nvSpPr>
          <p:cNvPr id="33" name="Dia számának helye 32"/>
          <p:cNvSpPr>
            <a:spLocks noGrp="1"/>
          </p:cNvSpPr>
          <p:nvPr>
            <p:ph type="sldNum" sz="quarter" idx="12"/>
          </p:nvPr>
        </p:nvSpPr>
        <p:spPr/>
        <p:txBody>
          <a:bodyPr/>
          <a:lstStyle/>
          <a:p>
            <a:pPr>
              <a:defRPr/>
            </a:pPr>
            <a:fld id="{0F2598B2-A42C-477E-847D-8108FAA22F0D}" type="slidenum">
              <a:rPr lang="en-US"/>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35375" y="-100013"/>
            <a:ext cx="5545138" cy="1143001"/>
          </a:xfrm>
        </p:spPr>
        <p:txBody>
          <a:bodyPr/>
          <a:lstStyle/>
          <a:p>
            <a:pPr eaLnBrk="1" hangingPunct="1"/>
            <a:r>
              <a:rPr lang="hu-HU" sz="2000" b="1" dirty="0" smtClean="0">
                <a:solidFill>
                  <a:srgbClr val="000099"/>
                </a:solidFill>
              </a:rPr>
              <a:t>4. </a:t>
            </a:r>
            <a:r>
              <a:rPr lang="en-US" sz="2000" b="1" dirty="0" smtClean="0">
                <a:solidFill>
                  <a:srgbClr val="000099"/>
                </a:solidFill>
              </a:rPr>
              <a:t>UGS </a:t>
            </a:r>
            <a:r>
              <a:rPr lang="en-US" sz="2000" b="1" dirty="0" smtClean="0">
                <a:solidFill>
                  <a:srgbClr val="000099"/>
                </a:solidFill>
              </a:rPr>
              <a:t>has a key role in the intelligent energy supply concept</a:t>
            </a:r>
          </a:p>
        </p:txBody>
      </p:sp>
      <p:sp>
        <p:nvSpPr>
          <p:cNvPr id="18435" name="AutoShape 4"/>
          <p:cNvSpPr>
            <a:spLocks noChangeArrowheads="1"/>
          </p:cNvSpPr>
          <p:nvPr/>
        </p:nvSpPr>
        <p:spPr bwMode="gray">
          <a:xfrm>
            <a:off x="5294313" y="3128963"/>
            <a:ext cx="763587" cy="763587"/>
          </a:xfrm>
          <a:prstGeom prst="flowChartAlternateProcess">
            <a:avLst/>
          </a:prstGeom>
          <a:solidFill>
            <a:schemeClr val="bg1">
              <a:lumMod val="50000"/>
            </a:schemeClr>
          </a:solidFill>
          <a:ln w="22225">
            <a:solidFill>
              <a:srgbClr val="000099"/>
            </a:solidFill>
            <a:miter lim="800000"/>
            <a:headEnd/>
            <a:tailEnd type="none" w="med" len="lg"/>
          </a:ln>
        </p:spPr>
        <p:txBody>
          <a:bodyPr wrap="none" lIns="0" tIns="0" rIns="0" bIns="0" anchor="ctr"/>
          <a:lstStyle/>
          <a:p>
            <a:pPr eaLnBrk="0" hangingPunct="0">
              <a:defRPr/>
            </a:pPr>
            <a:endParaRPr lang="hu-HU">
              <a:cs typeface="+mn-cs"/>
            </a:endParaRPr>
          </a:p>
        </p:txBody>
      </p:sp>
      <p:sp>
        <p:nvSpPr>
          <p:cNvPr id="18436" name="AutoShape 5"/>
          <p:cNvSpPr>
            <a:spLocks noChangeArrowheads="1"/>
          </p:cNvSpPr>
          <p:nvPr/>
        </p:nvSpPr>
        <p:spPr bwMode="gray">
          <a:xfrm>
            <a:off x="3603625" y="1916113"/>
            <a:ext cx="763588" cy="763587"/>
          </a:xfrm>
          <a:prstGeom prst="flowChartAlternateProcess">
            <a:avLst/>
          </a:prstGeom>
          <a:solidFill>
            <a:schemeClr val="bg1">
              <a:lumMod val="50000"/>
            </a:schemeClr>
          </a:solidFill>
          <a:ln w="22225">
            <a:solidFill>
              <a:srgbClr val="000099"/>
            </a:solidFill>
            <a:miter lim="800000"/>
            <a:headEnd/>
            <a:tailEnd type="none" w="med" len="lg"/>
          </a:ln>
        </p:spPr>
        <p:txBody>
          <a:bodyPr wrap="none" lIns="0" tIns="0" rIns="0" bIns="0" anchor="ctr"/>
          <a:lstStyle/>
          <a:p>
            <a:pPr eaLnBrk="0" hangingPunct="0">
              <a:defRPr/>
            </a:pPr>
            <a:endParaRPr lang="hu-HU">
              <a:cs typeface="+mn-cs"/>
            </a:endParaRPr>
          </a:p>
        </p:txBody>
      </p:sp>
      <p:grpSp>
        <p:nvGrpSpPr>
          <p:cNvPr id="15365" name="Group 6"/>
          <p:cNvGrpSpPr>
            <a:grpSpLocks/>
          </p:cNvGrpSpPr>
          <p:nvPr/>
        </p:nvGrpSpPr>
        <p:grpSpPr bwMode="auto">
          <a:xfrm>
            <a:off x="3778250" y="2014538"/>
            <a:ext cx="477838" cy="476250"/>
            <a:chOff x="1253" y="1132"/>
            <a:chExt cx="339" cy="317"/>
          </a:xfrm>
        </p:grpSpPr>
        <p:sp>
          <p:nvSpPr>
            <p:cNvPr id="15455" name="Freeform 7"/>
            <p:cNvSpPr>
              <a:spLocks/>
            </p:cNvSpPr>
            <p:nvPr/>
          </p:nvSpPr>
          <p:spPr bwMode="auto">
            <a:xfrm>
              <a:off x="1391" y="1305"/>
              <a:ext cx="46" cy="44"/>
            </a:xfrm>
            <a:custGeom>
              <a:avLst/>
              <a:gdLst>
                <a:gd name="T0" fmla="*/ 23 w 46"/>
                <a:gd name="T1" fmla="*/ 0 h 44"/>
                <a:gd name="T2" fmla="*/ 33 w 46"/>
                <a:gd name="T3" fmla="*/ 2 h 44"/>
                <a:gd name="T4" fmla="*/ 40 w 46"/>
                <a:gd name="T5" fmla="*/ 5 h 44"/>
                <a:gd name="T6" fmla="*/ 44 w 46"/>
                <a:gd name="T7" fmla="*/ 13 h 44"/>
                <a:gd name="T8" fmla="*/ 46 w 46"/>
                <a:gd name="T9" fmla="*/ 23 h 44"/>
                <a:gd name="T10" fmla="*/ 44 w 46"/>
                <a:gd name="T11" fmla="*/ 30 h 44"/>
                <a:gd name="T12" fmla="*/ 40 w 46"/>
                <a:gd name="T13" fmla="*/ 38 h 44"/>
                <a:gd name="T14" fmla="*/ 33 w 46"/>
                <a:gd name="T15" fmla="*/ 44 h 44"/>
                <a:gd name="T16" fmla="*/ 23 w 46"/>
                <a:gd name="T17" fmla="*/ 44 h 44"/>
                <a:gd name="T18" fmla="*/ 15 w 46"/>
                <a:gd name="T19" fmla="*/ 44 h 44"/>
                <a:gd name="T20" fmla="*/ 8 w 46"/>
                <a:gd name="T21" fmla="*/ 38 h 44"/>
                <a:gd name="T22" fmla="*/ 2 w 46"/>
                <a:gd name="T23" fmla="*/ 30 h 44"/>
                <a:gd name="T24" fmla="*/ 0 w 46"/>
                <a:gd name="T25" fmla="*/ 23 h 44"/>
                <a:gd name="T26" fmla="*/ 2 w 46"/>
                <a:gd name="T27" fmla="*/ 13 h 44"/>
                <a:gd name="T28" fmla="*/ 8 w 46"/>
                <a:gd name="T29" fmla="*/ 5 h 44"/>
                <a:gd name="T30" fmla="*/ 15 w 46"/>
                <a:gd name="T31" fmla="*/ 2 h 44"/>
                <a:gd name="T32" fmla="*/ 23 w 46"/>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4"/>
                <a:gd name="T53" fmla="*/ 46 w 46"/>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4">
                  <a:moveTo>
                    <a:pt x="23" y="0"/>
                  </a:moveTo>
                  <a:lnTo>
                    <a:pt x="33" y="2"/>
                  </a:lnTo>
                  <a:lnTo>
                    <a:pt x="40" y="5"/>
                  </a:lnTo>
                  <a:lnTo>
                    <a:pt x="44" y="13"/>
                  </a:lnTo>
                  <a:lnTo>
                    <a:pt x="46" y="23"/>
                  </a:lnTo>
                  <a:lnTo>
                    <a:pt x="44" y="30"/>
                  </a:lnTo>
                  <a:lnTo>
                    <a:pt x="40" y="38"/>
                  </a:lnTo>
                  <a:lnTo>
                    <a:pt x="33" y="44"/>
                  </a:lnTo>
                  <a:lnTo>
                    <a:pt x="23" y="44"/>
                  </a:lnTo>
                  <a:lnTo>
                    <a:pt x="15" y="44"/>
                  </a:lnTo>
                  <a:lnTo>
                    <a:pt x="8" y="38"/>
                  </a:lnTo>
                  <a:lnTo>
                    <a:pt x="2" y="30"/>
                  </a:lnTo>
                  <a:lnTo>
                    <a:pt x="0" y="23"/>
                  </a:lnTo>
                  <a:lnTo>
                    <a:pt x="2" y="13"/>
                  </a:lnTo>
                  <a:lnTo>
                    <a:pt x="8" y="5"/>
                  </a:lnTo>
                  <a:lnTo>
                    <a:pt x="15" y="2"/>
                  </a:lnTo>
                  <a:lnTo>
                    <a:pt x="23" y="0"/>
                  </a:lnTo>
                  <a:close/>
                </a:path>
              </a:pathLst>
            </a:custGeom>
            <a:solidFill>
              <a:srgbClr val="FFFFFF"/>
            </a:solidFill>
            <a:ln w="9525">
              <a:noFill/>
              <a:round/>
              <a:headEnd/>
              <a:tailEnd/>
            </a:ln>
          </p:spPr>
          <p:txBody>
            <a:bodyPr/>
            <a:lstStyle/>
            <a:p>
              <a:endParaRPr lang="hu-HU"/>
            </a:p>
          </p:txBody>
        </p:sp>
        <p:sp>
          <p:nvSpPr>
            <p:cNvPr id="15456" name="Freeform 8"/>
            <p:cNvSpPr>
              <a:spLocks/>
            </p:cNvSpPr>
            <p:nvPr/>
          </p:nvSpPr>
          <p:spPr bwMode="auto">
            <a:xfrm>
              <a:off x="1431" y="1345"/>
              <a:ext cx="161" cy="69"/>
            </a:xfrm>
            <a:custGeom>
              <a:avLst/>
              <a:gdLst>
                <a:gd name="T0" fmla="*/ 0 w 161"/>
                <a:gd name="T1" fmla="*/ 13 h 69"/>
                <a:gd name="T2" fmla="*/ 67 w 161"/>
                <a:gd name="T3" fmla="*/ 61 h 69"/>
                <a:gd name="T4" fmla="*/ 156 w 161"/>
                <a:gd name="T5" fmla="*/ 69 h 69"/>
                <a:gd name="T6" fmla="*/ 161 w 161"/>
                <a:gd name="T7" fmla="*/ 52 h 69"/>
                <a:gd name="T8" fmla="*/ 4 w 161"/>
                <a:gd name="T9" fmla="*/ 0 h 69"/>
                <a:gd name="T10" fmla="*/ 0 w 161"/>
                <a:gd name="T11" fmla="*/ 13 h 69"/>
                <a:gd name="T12" fmla="*/ 0 60000 65536"/>
                <a:gd name="T13" fmla="*/ 0 60000 65536"/>
                <a:gd name="T14" fmla="*/ 0 60000 65536"/>
                <a:gd name="T15" fmla="*/ 0 60000 65536"/>
                <a:gd name="T16" fmla="*/ 0 60000 65536"/>
                <a:gd name="T17" fmla="*/ 0 60000 65536"/>
                <a:gd name="T18" fmla="*/ 0 w 161"/>
                <a:gd name="T19" fmla="*/ 0 h 69"/>
                <a:gd name="T20" fmla="*/ 161 w 161"/>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61" h="69">
                  <a:moveTo>
                    <a:pt x="0" y="13"/>
                  </a:moveTo>
                  <a:lnTo>
                    <a:pt x="67" y="61"/>
                  </a:lnTo>
                  <a:lnTo>
                    <a:pt x="156" y="69"/>
                  </a:lnTo>
                  <a:lnTo>
                    <a:pt x="161" y="52"/>
                  </a:lnTo>
                  <a:lnTo>
                    <a:pt x="4" y="0"/>
                  </a:lnTo>
                  <a:lnTo>
                    <a:pt x="0" y="13"/>
                  </a:lnTo>
                  <a:close/>
                </a:path>
              </a:pathLst>
            </a:custGeom>
            <a:solidFill>
              <a:srgbClr val="FFFFFF"/>
            </a:solidFill>
            <a:ln w="9525">
              <a:noFill/>
              <a:round/>
              <a:headEnd/>
              <a:tailEnd/>
            </a:ln>
          </p:spPr>
          <p:txBody>
            <a:bodyPr/>
            <a:lstStyle/>
            <a:p>
              <a:endParaRPr lang="hu-HU"/>
            </a:p>
          </p:txBody>
        </p:sp>
        <p:sp>
          <p:nvSpPr>
            <p:cNvPr id="15457" name="Freeform 9"/>
            <p:cNvSpPr>
              <a:spLocks/>
            </p:cNvSpPr>
            <p:nvPr/>
          </p:nvSpPr>
          <p:spPr bwMode="auto">
            <a:xfrm>
              <a:off x="1403" y="1132"/>
              <a:ext cx="40" cy="165"/>
            </a:xfrm>
            <a:custGeom>
              <a:avLst/>
              <a:gdLst>
                <a:gd name="T0" fmla="*/ 17 w 40"/>
                <a:gd name="T1" fmla="*/ 165 h 165"/>
                <a:gd name="T2" fmla="*/ 40 w 40"/>
                <a:gd name="T3" fmla="*/ 86 h 165"/>
                <a:gd name="T4" fmla="*/ 19 w 40"/>
                <a:gd name="T5" fmla="*/ 0 h 165"/>
                <a:gd name="T6" fmla="*/ 0 w 40"/>
                <a:gd name="T7" fmla="*/ 2 h 165"/>
                <a:gd name="T8" fmla="*/ 3 w 40"/>
                <a:gd name="T9" fmla="*/ 165 h 165"/>
                <a:gd name="T10" fmla="*/ 17 w 40"/>
                <a:gd name="T11" fmla="*/ 165 h 165"/>
                <a:gd name="T12" fmla="*/ 0 60000 65536"/>
                <a:gd name="T13" fmla="*/ 0 60000 65536"/>
                <a:gd name="T14" fmla="*/ 0 60000 65536"/>
                <a:gd name="T15" fmla="*/ 0 60000 65536"/>
                <a:gd name="T16" fmla="*/ 0 60000 65536"/>
                <a:gd name="T17" fmla="*/ 0 60000 65536"/>
                <a:gd name="T18" fmla="*/ 0 w 40"/>
                <a:gd name="T19" fmla="*/ 0 h 165"/>
                <a:gd name="T20" fmla="*/ 40 w 40"/>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40" h="165">
                  <a:moveTo>
                    <a:pt x="17" y="165"/>
                  </a:moveTo>
                  <a:lnTo>
                    <a:pt x="40" y="86"/>
                  </a:lnTo>
                  <a:lnTo>
                    <a:pt x="19" y="0"/>
                  </a:lnTo>
                  <a:lnTo>
                    <a:pt x="0" y="2"/>
                  </a:lnTo>
                  <a:lnTo>
                    <a:pt x="3" y="165"/>
                  </a:lnTo>
                  <a:lnTo>
                    <a:pt x="17" y="165"/>
                  </a:lnTo>
                  <a:close/>
                </a:path>
              </a:pathLst>
            </a:custGeom>
            <a:solidFill>
              <a:srgbClr val="FFFFFF"/>
            </a:solidFill>
            <a:ln w="9525">
              <a:noFill/>
              <a:round/>
              <a:headEnd/>
              <a:tailEnd/>
            </a:ln>
          </p:spPr>
          <p:txBody>
            <a:bodyPr/>
            <a:lstStyle/>
            <a:p>
              <a:endParaRPr lang="hu-HU"/>
            </a:p>
          </p:txBody>
        </p:sp>
        <p:sp>
          <p:nvSpPr>
            <p:cNvPr id="15458" name="Freeform 10"/>
            <p:cNvSpPr>
              <a:spLocks/>
            </p:cNvSpPr>
            <p:nvPr/>
          </p:nvSpPr>
          <p:spPr bwMode="auto">
            <a:xfrm>
              <a:off x="1253" y="1341"/>
              <a:ext cx="144" cy="108"/>
            </a:xfrm>
            <a:custGeom>
              <a:avLst/>
              <a:gdLst>
                <a:gd name="T0" fmla="*/ 136 w 144"/>
                <a:gd name="T1" fmla="*/ 0 h 108"/>
                <a:gd name="T2" fmla="*/ 57 w 144"/>
                <a:gd name="T3" fmla="*/ 27 h 108"/>
                <a:gd name="T4" fmla="*/ 0 w 144"/>
                <a:gd name="T5" fmla="*/ 94 h 108"/>
                <a:gd name="T6" fmla="*/ 11 w 144"/>
                <a:gd name="T7" fmla="*/ 108 h 108"/>
                <a:gd name="T8" fmla="*/ 144 w 144"/>
                <a:gd name="T9" fmla="*/ 12 h 108"/>
                <a:gd name="T10" fmla="*/ 136 w 144"/>
                <a:gd name="T11" fmla="*/ 0 h 108"/>
                <a:gd name="T12" fmla="*/ 0 60000 65536"/>
                <a:gd name="T13" fmla="*/ 0 60000 65536"/>
                <a:gd name="T14" fmla="*/ 0 60000 65536"/>
                <a:gd name="T15" fmla="*/ 0 60000 65536"/>
                <a:gd name="T16" fmla="*/ 0 60000 65536"/>
                <a:gd name="T17" fmla="*/ 0 60000 65536"/>
                <a:gd name="T18" fmla="*/ 0 w 144"/>
                <a:gd name="T19" fmla="*/ 0 h 108"/>
                <a:gd name="T20" fmla="*/ 144 w 144"/>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44" h="108">
                  <a:moveTo>
                    <a:pt x="136" y="0"/>
                  </a:moveTo>
                  <a:lnTo>
                    <a:pt x="57" y="27"/>
                  </a:lnTo>
                  <a:lnTo>
                    <a:pt x="0" y="94"/>
                  </a:lnTo>
                  <a:lnTo>
                    <a:pt x="11" y="108"/>
                  </a:lnTo>
                  <a:lnTo>
                    <a:pt x="144" y="12"/>
                  </a:lnTo>
                  <a:lnTo>
                    <a:pt x="136" y="0"/>
                  </a:lnTo>
                  <a:close/>
                </a:path>
              </a:pathLst>
            </a:custGeom>
            <a:solidFill>
              <a:srgbClr val="FFFFFF"/>
            </a:solidFill>
            <a:ln w="9525">
              <a:noFill/>
              <a:round/>
              <a:headEnd/>
              <a:tailEnd/>
            </a:ln>
          </p:spPr>
          <p:txBody>
            <a:bodyPr/>
            <a:lstStyle/>
            <a:p>
              <a:endParaRPr lang="hu-HU"/>
            </a:p>
          </p:txBody>
        </p:sp>
      </p:grpSp>
      <p:sp>
        <p:nvSpPr>
          <p:cNvPr id="18438" name="AutoShape 11"/>
          <p:cNvSpPr>
            <a:spLocks noChangeArrowheads="1"/>
          </p:cNvSpPr>
          <p:nvPr/>
        </p:nvSpPr>
        <p:spPr bwMode="gray">
          <a:xfrm>
            <a:off x="1963738" y="3509963"/>
            <a:ext cx="763587" cy="763587"/>
          </a:xfrm>
          <a:prstGeom prst="flowChartAlternateProcess">
            <a:avLst/>
          </a:prstGeom>
          <a:solidFill>
            <a:schemeClr val="bg1">
              <a:lumMod val="50000"/>
            </a:schemeClr>
          </a:solidFill>
          <a:ln w="22225">
            <a:solidFill>
              <a:srgbClr val="000099"/>
            </a:solidFill>
            <a:miter lim="800000"/>
            <a:headEnd/>
            <a:tailEnd type="none" w="med" len="lg"/>
          </a:ln>
        </p:spPr>
        <p:txBody>
          <a:bodyPr wrap="none" lIns="0" tIns="0" rIns="0" bIns="0" anchor="ctr"/>
          <a:lstStyle/>
          <a:p>
            <a:pPr eaLnBrk="0" hangingPunct="0">
              <a:defRPr/>
            </a:pPr>
            <a:endParaRPr lang="hu-HU">
              <a:cs typeface="+mn-cs"/>
            </a:endParaRPr>
          </a:p>
        </p:txBody>
      </p:sp>
      <p:grpSp>
        <p:nvGrpSpPr>
          <p:cNvPr id="15367" name="Group 12"/>
          <p:cNvGrpSpPr>
            <a:grpSpLocks/>
          </p:cNvGrpSpPr>
          <p:nvPr/>
        </p:nvGrpSpPr>
        <p:grpSpPr bwMode="auto">
          <a:xfrm>
            <a:off x="2071688" y="3605213"/>
            <a:ext cx="550862" cy="573087"/>
            <a:chOff x="2270" y="1732"/>
            <a:chExt cx="205" cy="209"/>
          </a:xfrm>
        </p:grpSpPr>
        <p:sp>
          <p:nvSpPr>
            <p:cNvPr id="15402" name="Freeform 13"/>
            <p:cNvSpPr>
              <a:spLocks/>
            </p:cNvSpPr>
            <p:nvPr/>
          </p:nvSpPr>
          <p:spPr bwMode="auto">
            <a:xfrm>
              <a:off x="2346" y="1772"/>
              <a:ext cx="46" cy="25"/>
            </a:xfrm>
            <a:custGeom>
              <a:avLst/>
              <a:gdLst>
                <a:gd name="T0" fmla="*/ 10 w 46"/>
                <a:gd name="T1" fmla="*/ 4 h 25"/>
                <a:gd name="T2" fmla="*/ 43 w 46"/>
                <a:gd name="T3" fmla="*/ 25 h 25"/>
                <a:gd name="T4" fmla="*/ 46 w 46"/>
                <a:gd name="T5" fmla="*/ 25 h 25"/>
                <a:gd name="T6" fmla="*/ 0 w 46"/>
                <a:gd name="T7" fmla="*/ 0 h 25"/>
                <a:gd name="T8" fmla="*/ 10 w 46"/>
                <a:gd name="T9" fmla="*/ 4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0" y="4"/>
                  </a:moveTo>
                  <a:lnTo>
                    <a:pt x="43" y="25"/>
                  </a:lnTo>
                  <a:lnTo>
                    <a:pt x="46" y="25"/>
                  </a:lnTo>
                  <a:lnTo>
                    <a:pt x="0" y="0"/>
                  </a:lnTo>
                  <a:lnTo>
                    <a:pt x="10" y="4"/>
                  </a:lnTo>
                  <a:close/>
                </a:path>
              </a:pathLst>
            </a:custGeom>
            <a:solidFill>
              <a:srgbClr val="FFFFFF"/>
            </a:solidFill>
            <a:ln w="9525">
              <a:noFill/>
              <a:round/>
              <a:headEnd/>
              <a:tailEnd/>
            </a:ln>
          </p:spPr>
          <p:txBody>
            <a:bodyPr/>
            <a:lstStyle/>
            <a:p>
              <a:endParaRPr lang="hu-HU"/>
            </a:p>
          </p:txBody>
        </p:sp>
        <p:sp>
          <p:nvSpPr>
            <p:cNvPr id="15403" name="Freeform 14"/>
            <p:cNvSpPr>
              <a:spLocks/>
            </p:cNvSpPr>
            <p:nvPr/>
          </p:nvSpPr>
          <p:spPr bwMode="auto">
            <a:xfrm>
              <a:off x="2346" y="1797"/>
              <a:ext cx="50" cy="4"/>
            </a:xfrm>
            <a:custGeom>
              <a:avLst/>
              <a:gdLst>
                <a:gd name="T0" fmla="*/ 50 w 50"/>
                <a:gd name="T1" fmla="*/ 2 h 4"/>
                <a:gd name="T2" fmla="*/ 48 w 50"/>
                <a:gd name="T3" fmla="*/ 0 h 4"/>
                <a:gd name="T4" fmla="*/ 0 w 50"/>
                <a:gd name="T5" fmla="*/ 0 h 4"/>
                <a:gd name="T6" fmla="*/ 0 w 50"/>
                <a:gd name="T7" fmla="*/ 4 h 4"/>
                <a:gd name="T8" fmla="*/ 48 w 50"/>
                <a:gd name="T9" fmla="*/ 4 h 4"/>
                <a:gd name="T10" fmla="*/ 50 w 50"/>
                <a:gd name="T11" fmla="*/ 2 h 4"/>
                <a:gd name="T12" fmla="*/ 48 w 50"/>
                <a:gd name="T13" fmla="*/ 4 h 4"/>
                <a:gd name="T14" fmla="*/ 50 w 50"/>
                <a:gd name="T15" fmla="*/ 4 h 4"/>
                <a:gd name="T16" fmla="*/ 50 w 50"/>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
                <a:gd name="T29" fmla="*/ 50 w 50"/>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
                  <a:moveTo>
                    <a:pt x="50" y="2"/>
                  </a:moveTo>
                  <a:lnTo>
                    <a:pt x="48" y="0"/>
                  </a:lnTo>
                  <a:lnTo>
                    <a:pt x="0" y="0"/>
                  </a:lnTo>
                  <a:lnTo>
                    <a:pt x="0" y="4"/>
                  </a:lnTo>
                  <a:lnTo>
                    <a:pt x="48" y="4"/>
                  </a:lnTo>
                  <a:lnTo>
                    <a:pt x="50" y="2"/>
                  </a:lnTo>
                  <a:lnTo>
                    <a:pt x="48" y="4"/>
                  </a:lnTo>
                  <a:lnTo>
                    <a:pt x="50" y="4"/>
                  </a:lnTo>
                  <a:lnTo>
                    <a:pt x="50" y="2"/>
                  </a:lnTo>
                  <a:close/>
                </a:path>
              </a:pathLst>
            </a:custGeom>
            <a:solidFill>
              <a:srgbClr val="FFFFFF"/>
            </a:solidFill>
            <a:ln w="9525">
              <a:noFill/>
              <a:round/>
              <a:headEnd/>
              <a:tailEnd/>
            </a:ln>
          </p:spPr>
          <p:txBody>
            <a:bodyPr/>
            <a:lstStyle/>
            <a:p>
              <a:endParaRPr lang="hu-HU"/>
            </a:p>
          </p:txBody>
        </p:sp>
        <p:sp>
          <p:nvSpPr>
            <p:cNvPr id="15404" name="Freeform 15"/>
            <p:cNvSpPr>
              <a:spLocks/>
            </p:cNvSpPr>
            <p:nvPr/>
          </p:nvSpPr>
          <p:spPr bwMode="auto">
            <a:xfrm>
              <a:off x="2346" y="1836"/>
              <a:ext cx="50" cy="6"/>
            </a:xfrm>
            <a:custGeom>
              <a:avLst/>
              <a:gdLst>
                <a:gd name="T0" fmla="*/ 50 w 50"/>
                <a:gd name="T1" fmla="*/ 4 h 6"/>
                <a:gd name="T2" fmla="*/ 48 w 50"/>
                <a:gd name="T3" fmla="*/ 0 h 6"/>
                <a:gd name="T4" fmla="*/ 0 w 50"/>
                <a:gd name="T5" fmla="*/ 0 h 6"/>
                <a:gd name="T6" fmla="*/ 0 w 50"/>
                <a:gd name="T7" fmla="*/ 6 h 6"/>
                <a:gd name="T8" fmla="*/ 48 w 50"/>
                <a:gd name="T9" fmla="*/ 6 h 6"/>
                <a:gd name="T10" fmla="*/ 50 w 50"/>
                <a:gd name="T11" fmla="*/ 4 h 6"/>
                <a:gd name="T12" fmla="*/ 48 w 50"/>
                <a:gd name="T13" fmla="*/ 6 h 6"/>
                <a:gd name="T14" fmla="*/ 50 w 50"/>
                <a:gd name="T15" fmla="*/ 6 h 6"/>
                <a:gd name="T16" fmla="*/ 50 w 50"/>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6"/>
                <a:gd name="T29" fmla="*/ 50 w 5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6">
                  <a:moveTo>
                    <a:pt x="50" y="4"/>
                  </a:moveTo>
                  <a:lnTo>
                    <a:pt x="48" y="0"/>
                  </a:lnTo>
                  <a:lnTo>
                    <a:pt x="0" y="0"/>
                  </a:lnTo>
                  <a:lnTo>
                    <a:pt x="0" y="6"/>
                  </a:lnTo>
                  <a:lnTo>
                    <a:pt x="48" y="6"/>
                  </a:lnTo>
                  <a:lnTo>
                    <a:pt x="50" y="4"/>
                  </a:lnTo>
                  <a:lnTo>
                    <a:pt x="48" y="6"/>
                  </a:lnTo>
                  <a:lnTo>
                    <a:pt x="50" y="6"/>
                  </a:lnTo>
                  <a:lnTo>
                    <a:pt x="50" y="4"/>
                  </a:lnTo>
                  <a:close/>
                </a:path>
              </a:pathLst>
            </a:custGeom>
            <a:solidFill>
              <a:srgbClr val="FFFFFF"/>
            </a:solidFill>
            <a:ln w="9525">
              <a:noFill/>
              <a:round/>
              <a:headEnd/>
              <a:tailEnd/>
            </a:ln>
          </p:spPr>
          <p:txBody>
            <a:bodyPr/>
            <a:lstStyle/>
            <a:p>
              <a:endParaRPr lang="hu-HU"/>
            </a:p>
          </p:txBody>
        </p:sp>
        <p:sp>
          <p:nvSpPr>
            <p:cNvPr id="15405" name="Freeform 16"/>
            <p:cNvSpPr>
              <a:spLocks/>
            </p:cNvSpPr>
            <p:nvPr/>
          </p:nvSpPr>
          <p:spPr bwMode="auto">
            <a:xfrm>
              <a:off x="2392" y="1813"/>
              <a:ext cx="4" cy="27"/>
            </a:xfrm>
            <a:custGeom>
              <a:avLst/>
              <a:gdLst>
                <a:gd name="T0" fmla="*/ 2 w 4"/>
                <a:gd name="T1" fmla="*/ 0 h 27"/>
                <a:gd name="T2" fmla="*/ 0 w 4"/>
                <a:gd name="T3" fmla="*/ 2 h 27"/>
                <a:gd name="T4" fmla="*/ 0 w 4"/>
                <a:gd name="T5" fmla="*/ 27 h 27"/>
                <a:gd name="T6" fmla="*/ 4 w 4"/>
                <a:gd name="T7" fmla="*/ 27 h 27"/>
                <a:gd name="T8" fmla="*/ 4 w 4"/>
                <a:gd name="T9" fmla="*/ 2 h 27"/>
                <a:gd name="T10" fmla="*/ 2 w 4"/>
                <a:gd name="T11" fmla="*/ 0 h 27"/>
                <a:gd name="T12" fmla="*/ 4 w 4"/>
                <a:gd name="T13" fmla="*/ 2 h 27"/>
                <a:gd name="T14" fmla="*/ 4 w 4"/>
                <a:gd name="T15" fmla="*/ 0 h 27"/>
                <a:gd name="T16" fmla="*/ 2 w 4"/>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7"/>
                <a:gd name="T29" fmla="*/ 4 w 4"/>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7">
                  <a:moveTo>
                    <a:pt x="2" y="0"/>
                  </a:moveTo>
                  <a:lnTo>
                    <a:pt x="0" y="2"/>
                  </a:lnTo>
                  <a:lnTo>
                    <a:pt x="0" y="27"/>
                  </a:lnTo>
                  <a:lnTo>
                    <a:pt x="4" y="27"/>
                  </a:lnTo>
                  <a:lnTo>
                    <a:pt x="4" y="2"/>
                  </a:lnTo>
                  <a:lnTo>
                    <a:pt x="2" y="0"/>
                  </a:lnTo>
                  <a:lnTo>
                    <a:pt x="4" y="2"/>
                  </a:lnTo>
                  <a:lnTo>
                    <a:pt x="4" y="0"/>
                  </a:lnTo>
                  <a:lnTo>
                    <a:pt x="2" y="0"/>
                  </a:lnTo>
                  <a:close/>
                </a:path>
              </a:pathLst>
            </a:custGeom>
            <a:solidFill>
              <a:srgbClr val="FFFFFF"/>
            </a:solidFill>
            <a:ln w="9525">
              <a:noFill/>
              <a:round/>
              <a:headEnd/>
              <a:tailEnd/>
            </a:ln>
          </p:spPr>
          <p:txBody>
            <a:bodyPr/>
            <a:lstStyle/>
            <a:p>
              <a:endParaRPr lang="hu-HU"/>
            </a:p>
          </p:txBody>
        </p:sp>
        <p:sp>
          <p:nvSpPr>
            <p:cNvPr id="15406" name="Freeform 17"/>
            <p:cNvSpPr>
              <a:spLocks/>
            </p:cNvSpPr>
            <p:nvPr/>
          </p:nvSpPr>
          <p:spPr bwMode="auto">
            <a:xfrm>
              <a:off x="2344" y="1813"/>
              <a:ext cx="50" cy="6"/>
            </a:xfrm>
            <a:custGeom>
              <a:avLst/>
              <a:gdLst>
                <a:gd name="T0" fmla="*/ 0 w 50"/>
                <a:gd name="T1" fmla="*/ 2 h 6"/>
                <a:gd name="T2" fmla="*/ 2 w 50"/>
                <a:gd name="T3" fmla="*/ 6 h 6"/>
                <a:gd name="T4" fmla="*/ 50 w 50"/>
                <a:gd name="T5" fmla="*/ 6 h 6"/>
                <a:gd name="T6" fmla="*/ 50 w 50"/>
                <a:gd name="T7" fmla="*/ 0 h 6"/>
                <a:gd name="T8" fmla="*/ 2 w 50"/>
                <a:gd name="T9" fmla="*/ 0 h 6"/>
                <a:gd name="T10" fmla="*/ 0 w 50"/>
                <a:gd name="T11" fmla="*/ 2 h 6"/>
                <a:gd name="T12" fmla="*/ 2 w 50"/>
                <a:gd name="T13" fmla="*/ 0 h 6"/>
                <a:gd name="T14" fmla="*/ 0 w 50"/>
                <a:gd name="T15" fmla="*/ 0 h 6"/>
                <a:gd name="T16" fmla="*/ 0 w 50"/>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6"/>
                <a:gd name="T29" fmla="*/ 50 w 5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6">
                  <a:moveTo>
                    <a:pt x="0" y="2"/>
                  </a:moveTo>
                  <a:lnTo>
                    <a:pt x="2" y="6"/>
                  </a:lnTo>
                  <a:lnTo>
                    <a:pt x="50" y="6"/>
                  </a:lnTo>
                  <a:lnTo>
                    <a:pt x="50" y="0"/>
                  </a:lnTo>
                  <a:lnTo>
                    <a:pt x="2" y="0"/>
                  </a:lnTo>
                  <a:lnTo>
                    <a:pt x="0" y="2"/>
                  </a:lnTo>
                  <a:lnTo>
                    <a:pt x="2" y="0"/>
                  </a:lnTo>
                  <a:lnTo>
                    <a:pt x="0" y="0"/>
                  </a:lnTo>
                  <a:lnTo>
                    <a:pt x="0" y="2"/>
                  </a:lnTo>
                  <a:close/>
                </a:path>
              </a:pathLst>
            </a:custGeom>
            <a:solidFill>
              <a:srgbClr val="FFFFFF"/>
            </a:solidFill>
            <a:ln w="9525">
              <a:noFill/>
              <a:round/>
              <a:headEnd/>
              <a:tailEnd/>
            </a:ln>
          </p:spPr>
          <p:txBody>
            <a:bodyPr/>
            <a:lstStyle/>
            <a:p>
              <a:endParaRPr lang="hu-HU"/>
            </a:p>
          </p:txBody>
        </p:sp>
        <p:sp>
          <p:nvSpPr>
            <p:cNvPr id="15407" name="Freeform 18"/>
            <p:cNvSpPr>
              <a:spLocks/>
            </p:cNvSpPr>
            <p:nvPr/>
          </p:nvSpPr>
          <p:spPr bwMode="auto">
            <a:xfrm>
              <a:off x="2344" y="1815"/>
              <a:ext cx="6" cy="27"/>
            </a:xfrm>
            <a:custGeom>
              <a:avLst/>
              <a:gdLst>
                <a:gd name="T0" fmla="*/ 2 w 6"/>
                <a:gd name="T1" fmla="*/ 27 h 27"/>
                <a:gd name="T2" fmla="*/ 6 w 6"/>
                <a:gd name="T3" fmla="*/ 25 h 27"/>
                <a:gd name="T4" fmla="*/ 6 w 6"/>
                <a:gd name="T5" fmla="*/ 0 h 27"/>
                <a:gd name="T6" fmla="*/ 0 w 6"/>
                <a:gd name="T7" fmla="*/ 0 h 27"/>
                <a:gd name="T8" fmla="*/ 0 w 6"/>
                <a:gd name="T9" fmla="*/ 25 h 27"/>
                <a:gd name="T10" fmla="*/ 2 w 6"/>
                <a:gd name="T11" fmla="*/ 27 h 27"/>
                <a:gd name="T12" fmla="*/ 0 w 6"/>
                <a:gd name="T13" fmla="*/ 25 h 27"/>
                <a:gd name="T14" fmla="*/ 0 w 6"/>
                <a:gd name="T15" fmla="*/ 27 h 27"/>
                <a:gd name="T16" fmla="*/ 2 w 6"/>
                <a:gd name="T17" fmla="*/ 2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7"/>
                <a:gd name="T29" fmla="*/ 6 w 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7">
                  <a:moveTo>
                    <a:pt x="2" y="27"/>
                  </a:moveTo>
                  <a:lnTo>
                    <a:pt x="6" y="25"/>
                  </a:lnTo>
                  <a:lnTo>
                    <a:pt x="6" y="0"/>
                  </a:lnTo>
                  <a:lnTo>
                    <a:pt x="0" y="0"/>
                  </a:lnTo>
                  <a:lnTo>
                    <a:pt x="0" y="25"/>
                  </a:lnTo>
                  <a:lnTo>
                    <a:pt x="2" y="27"/>
                  </a:lnTo>
                  <a:lnTo>
                    <a:pt x="0" y="25"/>
                  </a:lnTo>
                  <a:lnTo>
                    <a:pt x="0" y="27"/>
                  </a:lnTo>
                  <a:lnTo>
                    <a:pt x="2" y="27"/>
                  </a:lnTo>
                  <a:close/>
                </a:path>
              </a:pathLst>
            </a:custGeom>
            <a:solidFill>
              <a:srgbClr val="FFFFFF"/>
            </a:solidFill>
            <a:ln w="9525">
              <a:noFill/>
              <a:round/>
              <a:headEnd/>
              <a:tailEnd/>
            </a:ln>
          </p:spPr>
          <p:txBody>
            <a:bodyPr/>
            <a:lstStyle/>
            <a:p>
              <a:endParaRPr lang="hu-HU"/>
            </a:p>
          </p:txBody>
        </p:sp>
        <p:sp>
          <p:nvSpPr>
            <p:cNvPr id="15408" name="Freeform 19"/>
            <p:cNvSpPr>
              <a:spLocks/>
            </p:cNvSpPr>
            <p:nvPr/>
          </p:nvSpPr>
          <p:spPr bwMode="auto">
            <a:xfrm>
              <a:off x="2300" y="1937"/>
              <a:ext cx="30" cy="4"/>
            </a:xfrm>
            <a:custGeom>
              <a:avLst/>
              <a:gdLst>
                <a:gd name="T0" fmla="*/ 2 w 30"/>
                <a:gd name="T1" fmla="*/ 0 h 4"/>
                <a:gd name="T2" fmla="*/ 4 w 30"/>
                <a:gd name="T3" fmla="*/ 4 h 4"/>
                <a:gd name="T4" fmla="*/ 30 w 30"/>
                <a:gd name="T5" fmla="*/ 4 h 4"/>
                <a:gd name="T6" fmla="*/ 30 w 30"/>
                <a:gd name="T7" fmla="*/ 0 h 4"/>
                <a:gd name="T8" fmla="*/ 4 w 30"/>
                <a:gd name="T9" fmla="*/ 0 h 4"/>
                <a:gd name="T10" fmla="*/ 2 w 30"/>
                <a:gd name="T11" fmla="*/ 0 h 4"/>
                <a:gd name="T12" fmla="*/ 2 w 30"/>
                <a:gd name="T13" fmla="*/ 0 h 4"/>
                <a:gd name="T14" fmla="*/ 0 w 30"/>
                <a:gd name="T15" fmla="*/ 4 h 4"/>
                <a:gd name="T16" fmla="*/ 4 w 30"/>
                <a:gd name="T17" fmla="*/ 4 h 4"/>
                <a:gd name="T18" fmla="*/ 2 w 3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
                <a:gd name="T32" fmla="*/ 30 w 3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
                  <a:moveTo>
                    <a:pt x="2" y="0"/>
                  </a:moveTo>
                  <a:lnTo>
                    <a:pt x="4" y="4"/>
                  </a:lnTo>
                  <a:lnTo>
                    <a:pt x="30" y="4"/>
                  </a:lnTo>
                  <a:lnTo>
                    <a:pt x="30" y="0"/>
                  </a:lnTo>
                  <a:lnTo>
                    <a:pt x="4" y="0"/>
                  </a:lnTo>
                  <a:lnTo>
                    <a:pt x="2" y="0"/>
                  </a:lnTo>
                  <a:lnTo>
                    <a:pt x="0" y="4"/>
                  </a:lnTo>
                  <a:lnTo>
                    <a:pt x="4" y="4"/>
                  </a:lnTo>
                  <a:lnTo>
                    <a:pt x="2" y="0"/>
                  </a:lnTo>
                  <a:close/>
                </a:path>
              </a:pathLst>
            </a:custGeom>
            <a:solidFill>
              <a:srgbClr val="FFFFFF"/>
            </a:solidFill>
            <a:ln w="9525">
              <a:noFill/>
              <a:round/>
              <a:headEnd/>
              <a:tailEnd/>
            </a:ln>
          </p:spPr>
          <p:txBody>
            <a:bodyPr/>
            <a:lstStyle/>
            <a:p>
              <a:endParaRPr lang="hu-HU"/>
            </a:p>
          </p:txBody>
        </p:sp>
        <p:sp>
          <p:nvSpPr>
            <p:cNvPr id="15409" name="Freeform 20"/>
            <p:cNvSpPr>
              <a:spLocks/>
            </p:cNvSpPr>
            <p:nvPr/>
          </p:nvSpPr>
          <p:spPr bwMode="auto">
            <a:xfrm>
              <a:off x="2417" y="1928"/>
              <a:ext cx="19" cy="6"/>
            </a:xfrm>
            <a:custGeom>
              <a:avLst/>
              <a:gdLst>
                <a:gd name="T0" fmla="*/ 19 w 19"/>
                <a:gd name="T1" fmla="*/ 2 h 6"/>
                <a:gd name="T2" fmla="*/ 17 w 19"/>
                <a:gd name="T3" fmla="*/ 0 h 6"/>
                <a:gd name="T4" fmla="*/ 0 w 19"/>
                <a:gd name="T5" fmla="*/ 0 h 6"/>
                <a:gd name="T6" fmla="*/ 0 w 19"/>
                <a:gd name="T7" fmla="*/ 6 h 6"/>
                <a:gd name="T8" fmla="*/ 17 w 19"/>
                <a:gd name="T9" fmla="*/ 6 h 6"/>
                <a:gd name="T10" fmla="*/ 19 w 19"/>
                <a:gd name="T11" fmla="*/ 2 h 6"/>
                <a:gd name="T12" fmla="*/ 19 w 19"/>
                <a:gd name="T13" fmla="*/ 2 h 6"/>
                <a:gd name="T14" fmla="*/ 17 w 19"/>
                <a:gd name="T15" fmla="*/ 0 h 6"/>
                <a:gd name="T16" fmla="*/ 17 w 19"/>
                <a:gd name="T17" fmla="*/ 0 h 6"/>
                <a:gd name="T18" fmla="*/ 19 w 1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2"/>
                  </a:moveTo>
                  <a:lnTo>
                    <a:pt x="17" y="0"/>
                  </a:lnTo>
                  <a:lnTo>
                    <a:pt x="0" y="0"/>
                  </a:lnTo>
                  <a:lnTo>
                    <a:pt x="0" y="6"/>
                  </a:lnTo>
                  <a:lnTo>
                    <a:pt x="17" y="6"/>
                  </a:lnTo>
                  <a:lnTo>
                    <a:pt x="19" y="2"/>
                  </a:lnTo>
                  <a:lnTo>
                    <a:pt x="17" y="0"/>
                  </a:lnTo>
                  <a:lnTo>
                    <a:pt x="19" y="2"/>
                  </a:lnTo>
                  <a:close/>
                </a:path>
              </a:pathLst>
            </a:custGeom>
            <a:solidFill>
              <a:srgbClr val="FFFFFF"/>
            </a:solidFill>
            <a:ln w="9525">
              <a:noFill/>
              <a:round/>
              <a:headEnd/>
              <a:tailEnd/>
            </a:ln>
          </p:spPr>
          <p:txBody>
            <a:bodyPr/>
            <a:lstStyle/>
            <a:p>
              <a:endParaRPr lang="hu-HU"/>
            </a:p>
          </p:txBody>
        </p:sp>
        <p:sp>
          <p:nvSpPr>
            <p:cNvPr id="15410" name="Freeform 21"/>
            <p:cNvSpPr>
              <a:spLocks/>
            </p:cNvSpPr>
            <p:nvPr/>
          </p:nvSpPr>
          <p:spPr bwMode="auto">
            <a:xfrm>
              <a:off x="2294" y="1832"/>
              <a:ext cx="13" cy="6"/>
            </a:xfrm>
            <a:custGeom>
              <a:avLst/>
              <a:gdLst>
                <a:gd name="T0" fmla="*/ 13 w 13"/>
                <a:gd name="T1" fmla="*/ 2 h 6"/>
                <a:gd name="T2" fmla="*/ 11 w 13"/>
                <a:gd name="T3" fmla="*/ 0 h 6"/>
                <a:gd name="T4" fmla="*/ 0 w 13"/>
                <a:gd name="T5" fmla="*/ 0 h 6"/>
                <a:gd name="T6" fmla="*/ 0 w 13"/>
                <a:gd name="T7" fmla="*/ 6 h 6"/>
                <a:gd name="T8" fmla="*/ 11 w 13"/>
                <a:gd name="T9" fmla="*/ 6 h 6"/>
                <a:gd name="T10" fmla="*/ 13 w 13"/>
                <a:gd name="T11" fmla="*/ 2 h 6"/>
                <a:gd name="T12" fmla="*/ 11 w 13"/>
                <a:gd name="T13" fmla="*/ 6 h 6"/>
                <a:gd name="T14" fmla="*/ 13 w 13"/>
                <a:gd name="T15" fmla="*/ 6 h 6"/>
                <a:gd name="T16" fmla="*/ 13 w 13"/>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3" y="2"/>
                  </a:moveTo>
                  <a:lnTo>
                    <a:pt x="11" y="0"/>
                  </a:lnTo>
                  <a:lnTo>
                    <a:pt x="0" y="0"/>
                  </a:lnTo>
                  <a:lnTo>
                    <a:pt x="0" y="6"/>
                  </a:lnTo>
                  <a:lnTo>
                    <a:pt x="11" y="6"/>
                  </a:lnTo>
                  <a:lnTo>
                    <a:pt x="13" y="2"/>
                  </a:lnTo>
                  <a:lnTo>
                    <a:pt x="11" y="6"/>
                  </a:lnTo>
                  <a:lnTo>
                    <a:pt x="13" y="6"/>
                  </a:lnTo>
                  <a:lnTo>
                    <a:pt x="13" y="2"/>
                  </a:lnTo>
                  <a:close/>
                </a:path>
              </a:pathLst>
            </a:custGeom>
            <a:solidFill>
              <a:srgbClr val="FFFFFF"/>
            </a:solidFill>
            <a:ln w="9525">
              <a:noFill/>
              <a:round/>
              <a:headEnd/>
              <a:tailEnd/>
            </a:ln>
          </p:spPr>
          <p:txBody>
            <a:bodyPr/>
            <a:lstStyle/>
            <a:p>
              <a:endParaRPr lang="hu-HU"/>
            </a:p>
          </p:txBody>
        </p:sp>
        <p:sp>
          <p:nvSpPr>
            <p:cNvPr id="15411" name="Rectangle 22"/>
            <p:cNvSpPr>
              <a:spLocks noChangeArrowheads="1"/>
            </p:cNvSpPr>
            <p:nvPr/>
          </p:nvSpPr>
          <p:spPr bwMode="auto">
            <a:xfrm>
              <a:off x="2444" y="1801"/>
              <a:ext cx="12" cy="12"/>
            </a:xfrm>
            <a:prstGeom prst="rect">
              <a:avLst/>
            </a:prstGeom>
            <a:solidFill>
              <a:srgbClr val="FFFFFF"/>
            </a:solidFill>
            <a:ln w="9525">
              <a:noFill/>
              <a:miter lim="800000"/>
              <a:headEnd/>
              <a:tailEnd/>
            </a:ln>
          </p:spPr>
          <p:txBody>
            <a:bodyPr/>
            <a:lstStyle/>
            <a:p>
              <a:pPr eaLnBrk="0" hangingPunct="0"/>
              <a:endParaRPr lang="hu-HU"/>
            </a:p>
          </p:txBody>
        </p:sp>
        <p:sp>
          <p:nvSpPr>
            <p:cNvPr id="15412" name="Line 23"/>
            <p:cNvSpPr>
              <a:spLocks noChangeShapeType="1"/>
            </p:cNvSpPr>
            <p:nvPr/>
          </p:nvSpPr>
          <p:spPr bwMode="auto">
            <a:xfrm>
              <a:off x="2356" y="1768"/>
              <a:ext cx="32" cy="0"/>
            </a:xfrm>
            <a:prstGeom prst="line">
              <a:avLst/>
            </a:prstGeom>
            <a:noFill/>
            <a:ln w="9525">
              <a:solidFill>
                <a:schemeClr val="bg1"/>
              </a:solidFill>
              <a:round/>
              <a:headEnd/>
              <a:tailEnd/>
            </a:ln>
          </p:spPr>
          <p:txBody>
            <a:bodyPr wrap="none" anchor="ctr"/>
            <a:lstStyle/>
            <a:p>
              <a:endParaRPr lang="hu-HU"/>
            </a:p>
          </p:txBody>
        </p:sp>
        <p:sp>
          <p:nvSpPr>
            <p:cNvPr id="15413" name="Freeform 24"/>
            <p:cNvSpPr>
              <a:spLocks/>
            </p:cNvSpPr>
            <p:nvPr/>
          </p:nvSpPr>
          <p:spPr bwMode="auto">
            <a:xfrm>
              <a:off x="2370" y="1801"/>
              <a:ext cx="22" cy="14"/>
            </a:xfrm>
            <a:custGeom>
              <a:avLst/>
              <a:gdLst>
                <a:gd name="T0" fmla="*/ 0 w 22"/>
                <a:gd name="T1" fmla="*/ 14 h 14"/>
                <a:gd name="T2" fmla="*/ 22 w 22"/>
                <a:gd name="T3" fmla="*/ 0 h 14"/>
                <a:gd name="T4" fmla="*/ 0 60000 65536"/>
                <a:gd name="T5" fmla="*/ 0 60000 65536"/>
                <a:gd name="T6" fmla="*/ 0 w 22"/>
                <a:gd name="T7" fmla="*/ 0 h 14"/>
                <a:gd name="T8" fmla="*/ 22 w 22"/>
                <a:gd name="T9" fmla="*/ 14 h 14"/>
              </a:gdLst>
              <a:ahLst/>
              <a:cxnLst>
                <a:cxn ang="T4">
                  <a:pos x="T0" y="T1"/>
                </a:cxn>
                <a:cxn ang="T5">
                  <a:pos x="T2" y="T3"/>
                </a:cxn>
              </a:cxnLst>
              <a:rect l="T6" t="T7" r="T8" b="T9"/>
              <a:pathLst>
                <a:path w="22" h="14">
                  <a:moveTo>
                    <a:pt x="0" y="14"/>
                  </a:moveTo>
                  <a:lnTo>
                    <a:pt x="22" y="0"/>
                  </a:lnTo>
                </a:path>
              </a:pathLst>
            </a:custGeom>
            <a:noFill/>
            <a:ln w="9525">
              <a:solidFill>
                <a:schemeClr val="bg1"/>
              </a:solidFill>
              <a:round/>
              <a:headEnd/>
              <a:tailEnd/>
            </a:ln>
          </p:spPr>
          <p:txBody>
            <a:bodyPr wrap="none" anchor="ctr"/>
            <a:lstStyle/>
            <a:p>
              <a:endParaRPr lang="hu-HU"/>
            </a:p>
          </p:txBody>
        </p:sp>
        <p:sp>
          <p:nvSpPr>
            <p:cNvPr id="15414" name="Freeform 25"/>
            <p:cNvSpPr>
              <a:spLocks/>
            </p:cNvSpPr>
            <p:nvPr/>
          </p:nvSpPr>
          <p:spPr bwMode="auto">
            <a:xfrm>
              <a:off x="2344" y="1813"/>
              <a:ext cx="48" cy="29"/>
            </a:xfrm>
            <a:custGeom>
              <a:avLst/>
              <a:gdLst>
                <a:gd name="T0" fmla="*/ 48 w 48"/>
                <a:gd name="T1" fmla="*/ 4 h 29"/>
                <a:gd name="T2" fmla="*/ 2 w 48"/>
                <a:gd name="T3" fmla="*/ 29 h 29"/>
                <a:gd name="T4" fmla="*/ 0 w 48"/>
                <a:gd name="T5" fmla="*/ 25 h 29"/>
                <a:gd name="T6" fmla="*/ 44 w 48"/>
                <a:gd name="T7" fmla="*/ 0 h 29"/>
                <a:gd name="T8" fmla="*/ 48 w 48"/>
                <a:gd name="T9" fmla="*/ 4 h 29"/>
                <a:gd name="T10" fmla="*/ 0 60000 65536"/>
                <a:gd name="T11" fmla="*/ 0 60000 65536"/>
                <a:gd name="T12" fmla="*/ 0 60000 65536"/>
                <a:gd name="T13" fmla="*/ 0 60000 65536"/>
                <a:gd name="T14" fmla="*/ 0 60000 65536"/>
                <a:gd name="T15" fmla="*/ 0 w 48"/>
                <a:gd name="T16" fmla="*/ 0 h 29"/>
                <a:gd name="T17" fmla="*/ 48 w 48"/>
                <a:gd name="T18" fmla="*/ 29 h 29"/>
              </a:gdLst>
              <a:ahLst/>
              <a:cxnLst>
                <a:cxn ang="T10">
                  <a:pos x="T0" y="T1"/>
                </a:cxn>
                <a:cxn ang="T11">
                  <a:pos x="T2" y="T3"/>
                </a:cxn>
                <a:cxn ang="T12">
                  <a:pos x="T4" y="T5"/>
                </a:cxn>
                <a:cxn ang="T13">
                  <a:pos x="T6" y="T7"/>
                </a:cxn>
                <a:cxn ang="T14">
                  <a:pos x="T8" y="T9"/>
                </a:cxn>
              </a:cxnLst>
              <a:rect l="T15" t="T16" r="T17" b="T18"/>
              <a:pathLst>
                <a:path w="48" h="29">
                  <a:moveTo>
                    <a:pt x="48" y="4"/>
                  </a:moveTo>
                  <a:lnTo>
                    <a:pt x="2" y="29"/>
                  </a:lnTo>
                  <a:lnTo>
                    <a:pt x="0" y="25"/>
                  </a:lnTo>
                  <a:lnTo>
                    <a:pt x="44" y="0"/>
                  </a:lnTo>
                  <a:lnTo>
                    <a:pt x="48" y="4"/>
                  </a:lnTo>
                  <a:close/>
                </a:path>
              </a:pathLst>
            </a:custGeom>
            <a:solidFill>
              <a:srgbClr val="FFFFFF"/>
            </a:solidFill>
            <a:ln w="9525">
              <a:noFill/>
              <a:round/>
              <a:headEnd/>
              <a:tailEnd/>
            </a:ln>
          </p:spPr>
          <p:txBody>
            <a:bodyPr/>
            <a:lstStyle/>
            <a:p>
              <a:endParaRPr lang="hu-HU"/>
            </a:p>
          </p:txBody>
        </p:sp>
        <p:sp>
          <p:nvSpPr>
            <p:cNvPr id="15415" name="Line 26"/>
            <p:cNvSpPr>
              <a:spLocks noChangeShapeType="1"/>
            </p:cNvSpPr>
            <p:nvPr/>
          </p:nvSpPr>
          <p:spPr bwMode="auto">
            <a:xfrm>
              <a:off x="2356" y="1774"/>
              <a:ext cx="36" cy="26"/>
            </a:xfrm>
            <a:prstGeom prst="line">
              <a:avLst/>
            </a:prstGeom>
            <a:noFill/>
            <a:ln w="9525">
              <a:solidFill>
                <a:schemeClr val="bg1"/>
              </a:solidFill>
              <a:round/>
              <a:headEnd/>
              <a:tailEnd/>
            </a:ln>
          </p:spPr>
          <p:txBody>
            <a:bodyPr wrap="none" anchor="ctr"/>
            <a:lstStyle/>
            <a:p>
              <a:endParaRPr lang="hu-HU"/>
            </a:p>
          </p:txBody>
        </p:sp>
        <p:sp>
          <p:nvSpPr>
            <p:cNvPr id="15416" name="Freeform 27"/>
            <p:cNvSpPr>
              <a:spLocks/>
            </p:cNvSpPr>
            <p:nvPr/>
          </p:nvSpPr>
          <p:spPr bwMode="auto">
            <a:xfrm>
              <a:off x="2304" y="1930"/>
              <a:ext cx="26" cy="9"/>
            </a:xfrm>
            <a:custGeom>
              <a:avLst/>
              <a:gdLst>
                <a:gd name="T0" fmla="*/ 5 w 26"/>
                <a:gd name="T1" fmla="*/ 0 h 9"/>
                <a:gd name="T2" fmla="*/ 23 w 26"/>
                <a:gd name="T3" fmla="*/ 0 h 9"/>
                <a:gd name="T4" fmla="*/ 26 w 26"/>
                <a:gd name="T5" fmla="*/ 9 h 9"/>
                <a:gd name="T6" fmla="*/ 0 w 26"/>
                <a:gd name="T7" fmla="*/ 9 h 9"/>
                <a:gd name="T8" fmla="*/ 5 w 26"/>
                <a:gd name="T9" fmla="*/ 0 h 9"/>
                <a:gd name="T10" fmla="*/ 0 60000 65536"/>
                <a:gd name="T11" fmla="*/ 0 60000 65536"/>
                <a:gd name="T12" fmla="*/ 0 60000 65536"/>
                <a:gd name="T13" fmla="*/ 0 60000 65536"/>
                <a:gd name="T14" fmla="*/ 0 60000 65536"/>
                <a:gd name="T15" fmla="*/ 0 w 26"/>
                <a:gd name="T16" fmla="*/ 0 h 9"/>
                <a:gd name="T17" fmla="*/ 26 w 26"/>
                <a:gd name="T18" fmla="*/ 9 h 9"/>
              </a:gdLst>
              <a:ahLst/>
              <a:cxnLst>
                <a:cxn ang="T10">
                  <a:pos x="T0" y="T1"/>
                </a:cxn>
                <a:cxn ang="T11">
                  <a:pos x="T2" y="T3"/>
                </a:cxn>
                <a:cxn ang="T12">
                  <a:pos x="T4" y="T5"/>
                </a:cxn>
                <a:cxn ang="T13">
                  <a:pos x="T6" y="T7"/>
                </a:cxn>
                <a:cxn ang="T14">
                  <a:pos x="T8" y="T9"/>
                </a:cxn>
              </a:cxnLst>
              <a:rect l="T15" t="T16" r="T17" b="T18"/>
              <a:pathLst>
                <a:path w="26" h="9">
                  <a:moveTo>
                    <a:pt x="5" y="0"/>
                  </a:moveTo>
                  <a:lnTo>
                    <a:pt x="23" y="0"/>
                  </a:lnTo>
                  <a:lnTo>
                    <a:pt x="26" y="9"/>
                  </a:lnTo>
                  <a:lnTo>
                    <a:pt x="0" y="9"/>
                  </a:lnTo>
                  <a:lnTo>
                    <a:pt x="5" y="0"/>
                  </a:lnTo>
                  <a:close/>
                </a:path>
              </a:pathLst>
            </a:custGeom>
            <a:solidFill>
              <a:srgbClr val="FFFFFF"/>
            </a:solidFill>
            <a:ln w="9525">
              <a:noFill/>
              <a:round/>
              <a:headEnd/>
              <a:tailEnd/>
            </a:ln>
          </p:spPr>
          <p:txBody>
            <a:bodyPr/>
            <a:lstStyle/>
            <a:p>
              <a:endParaRPr lang="hu-HU"/>
            </a:p>
          </p:txBody>
        </p:sp>
        <p:sp>
          <p:nvSpPr>
            <p:cNvPr id="15417" name="Freeform 28"/>
            <p:cNvSpPr>
              <a:spLocks/>
            </p:cNvSpPr>
            <p:nvPr/>
          </p:nvSpPr>
          <p:spPr bwMode="auto">
            <a:xfrm>
              <a:off x="2309" y="1928"/>
              <a:ext cx="19" cy="6"/>
            </a:xfrm>
            <a:custGeom>
              <a:avLst/>
              <a:gdLst>
                <a:gd name="T0" fmla="*/ 19 w 19"/>
                <a:gd name="T1" fmla="*/ 2 h 6"/>
                <a:gd name="T2" fmla="*/ 18 w 19"/>
                <a:gd name="T3" fmla="*/ 0 h 6"/>
                <a:gd name="T4" fmla="*/ 0 w 19"/>
                <a:gd name="T5" fmla="*/ 0 h 6"/>
                <a:gd name="T6" fmla="*/ 0 w 19"/>
                <a:gd name="T7" fmla="*/ 6 h 6"/>
                <a:gd name="T8" fmla="*/ 18 w 19"/>
                <a:gd name="T9" fmla="*/ 6 h 6"/>
                <a:gd name="T10" fmla="*/ 19 w 19"/>
                <a:gd name="T11" fmla="*/ 2 h 6"/>
                <a:gd name="T12" fmla="*/ 19 w 19"/>
                <a:gd name="T13" fmla="*/ 2 h 6"/>
                <a:gd name="T14" fmla="*/ 18 w 19"/>
                <a:gd name="T15" fmla="*/ 0 h 6"/>
                <a:gd name="T16" fmla="*/ 18 w 19"/>
                <a:gd name="T17" fmla="*/ 0 h 6"/>
                <a:gd name="T18" fmla="*/ 19 w 1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2"/>
                  </a:moveTo>
                  <a:lnTo>
                    <a:pt x="18" y="0"/>
                  </a:lnTo>
                  <a:lnTo>
                    <a:pt x="0" y="0"/>
                  </a:lnTo>
                  <a:lnTo>
                    <a:pt x="0" y="6"/>
                  </a:lnTo>
                  <a:lnTo>
                    <a:pt x="18" y="6"/>
                  </a:lnTo>
                  <a:lnTo>
                    <a:pt x="19" y="2"/>
                  </a:lnTo>
                  <a:lnTo>
                    <a:pt x="18" y="0"/>
                  </a:lnTo>
                  <a:lnTo>
                    <a:pt x="19" y="2"/>
                  </a:lnTo>
                  <a:close/>
                </a:path>
              </a:pathLst>
            </a:custGeom>
            <a:solidFill>
              <a:srgbClr val="FFFFFF"/>
            </a:solidFill>
            <a:ln w="9525">
              <a:noFill/>
              <a:round/>
              <a:headEnd/>
              <a:tailEnd/>
            </a:ln>
          </p:spPr>
          <p:txBody>
            <a:bodyPr/>
            <a:lstStyle/>
            <a:p>
              <a:endParaRPr lang="hu-HU"/>
            </a:p>
          </p:txBody>
        </p:sp>
        <p:sp>
          <p:nvSpPr>
            <p:cNvPr id="15418" name="Freeform 29"/>
            <p:cNvSpPr>
              <a:spLocks/>
            </p:cNvSpPr>
            <p:nvPr/>
          </p:nvSpPr>
          <p:spPr bwMode="auto">
            <a:xfrm>
              <a:off x="2411" y="1930"/>
              <a:ext cx="27" cy="9"/>
            </a:xfrm>
            <a:custGeom>
              <a:avLst/>
              <a:gdLst>
                <a:gd name="T0" fmla="*/ 6 w 27"/>
                <a:gd name="T1" fmla="*/ 0 h 9"/>
                <a:gd name="T2" fmla="*/ 23 w 27"/>
                <a:gd name="T3" fmla="*/ 0 h 9"/>
                <a:gd name="T4" fmla="*/ 27 w 27"/>
                <a:gd name="T5" fmla="*/ 9 h 9"/>
                <a:gd name="T6" fmla="*/ 0 w 27"/>
                <a:gd name="T7" fmla="*/ 9 h 9"/>
                <a:gd name="T8" fmla="*/ 6 w 27"/>
                <a:gd name="T9" fmla="*/ 0 h 9"/>
                <a:gd name="T10" fmla="*/ 0 60000 65536"/>
                <a:gd name="T11" fmla="*/ 0 60000 65536"/>
                <a:gd name="T12" fmla="*/ 0 60000 65536"/>
                <a:gd name="T13" fmla="*/ 0 60000 65536"/>
                <a:gd name="T14" fmla="*/ 0 60000 65536"/>
                <a:gd name="T15" fmla="*/ 0 w 27"/>
                <a:gd name="T16" fmla="*/ 0 h 9"/>
                <a:gd name="T17" fmla="*/ 27 w 27"/>
                <a:gd name="T18" fmla="*/ 9 h 9"/>
              </a:gdLst>
              <a:ahLst/>
              <a:cxnLst>
                <a:cxn ang="T10">
                  <a:pos x="T0" y="T1"/>
                </a:cxn>
                <a:cxn ang="T11">
                  <a:pos x="T2" y="T3"/>
                </a:cxn>
                <a:cxn ang="T12">
                  <a:pos x="T4" y="T5"/>
                </a:cxn>
                <a:cxn ang="T13">
                  <a:pos x="T6" y="T7"/>
                </a:cxn>
                <a:cxn ang="T14">
                  <a:pos x="T8" y="T9"/>
                </a:cxn>
              </a:cxnLst>
              <a:rect l="T15" t="T16" r="T17" b="T18"/>
              <a:pathLst>
                <a:path w="27" h="9">
                  <a:moveTo>
                    <a:pt x="6" y="0"/>
                  </a:moveTo>
                  <a:lnTo>
                    <a:pt x="23" y="0"/>
                  </a:lnTo>
                  <a:lnTo>
                    <a:pt x="27" y="9"/>
                  </a:lnTo>
                  <a:lnTo>
                    <a:pt x="0" y="9"/>
                  </a:lnTo>
                  <a:lnTo>
                    <a:pt x="6" y="0"/>
                  </a:lnTo>
                  <a:close/>
                </a:path>
              </a:pathLst>
            </a:custGeom>
            <a:solidFill>
              <a:srgbClr val="FFFFFF"/>
            </a:solidFill>
            <a:ln w="9525">
              <a:noFill/>
              <a:round/>
              <a:headEnd/>
              <a:tailEnd/>
            </a:ln>
          </p:spPr>
          <p:txBody>
            <a:bodyPr/>
            <a:lstStyle/>
            <a:p>
              <a:endParaRPr lang="hu-HU"/>
            </a:p>
          </p:txBody>
        </p:sp>
        <p:sp>
          <p:nvSpPr>
            <p:cNvPr id="15419" name="Freeform 30"/>
            <p:cNvSpPr>
              <a:spLocks/>
            </p:cNvSpPr>
            <p:nvPr/>
          </p:nvSpPr>
          <p:spPr bwMode="auto">
            <a:xfrm>
              <a:off x="2407" y="1937"/>
              <a:ext cx="31" cy="4"/>
            </a:xfrm>
            <a:custGeom>
              <a:avLst/>
              <a:gdLst>
                <a:gd name="T0" fmla="*/ 2 w 31"/>
                <a:gd name="T1" fmla="*/ 0 h 4"/>
                <a:gd name="T2" fmla="*/ 4 w 31"/>
                <a:gd name="T3" fmla="*/ 4 h 4"/>
                <a:gd name="T4" fmla="*/ 31 w 31"/>
                <a:gd name="T5" fmla="*/ 4 h 4"/>
                <a:gd name="T6" fmla="*/ 31 w 31"/>
                <a:gd name="T7" fmla="*/ 0 h 4"/>
                <a:gd name="T8" fmla="*/ 4 w 31"/>
                <a:gd name="T9" fmla="*/ 0 h 4"/>
                <a:gd name="T10" fmla="*/ 2 w 31"/>
                <a:gd name="T11" fmla="*/ 0 h 4"/>
                <a:gd name="T12" fmla="*/ 2 w 31"/>
                <a:gd name="T13" fmla="*/ 0 h 4"/>
                <a:gd name="T14" fmla="*/ 0 w 31"/>
                <a:gd name="T15" fmla="*/ 4 h 4"/>
                <a:gd name="T16" fmla="*/ 4 w 31"/>
                <a:gd name="T17" fmla="*/ 4 h 4"/>
                <a:gd name="T18" fmla="*/ 2 w 31"/>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
                <a:gd name="T32" fmla="*/ 31 w 3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
                  <a:moveTo>
                    <a:pt x="2" y="0"/>
                  </a:moveTo>
                  <a:lnTo>
                    <a:pt x="4" y="4"/>
                  </a:lnTo>
                  <a:lnTo>
                    <a:pt x="31" y="4"/>
                  </a:lnTo>
                  <a:lnTo>
                    <a:pt x="31" y="0"/>
                  </a:lnTo>
                  <a:lnTo>
                    <a:pt x="4" y="0"/>
                  </a:lnTo>
                  <a:lnTo>
                    <a:pt x="2" y="0"/>
                  </a:lnTo>
                  <a:lnTo>
                    <a:pt x="0" y="4"/>
                  </a:lnTo>
                  <a:lnTo>
                    <a:pt x="4" y="4"/>
                  </a:lnTo>
                  <a:lnTo>
                    <a:pt x="2" y="0"/>
                  </a:lnTo>
                  <a:close/>
                </a:path>
              </a:pathLst>
            </a:custGeom>
            <a:solidFill>
              <a:srgbClr val="FFFFFF"/>
            </a:solidFill>
            <a:ln w="9525">
              <a:noFill/>
              <a:round/>
              <a:headEnd/>
              <a:tailEnd/>
            </a:ln>
          </p:spPr>
          <p:txBody>
            <a:bodyPr/>
            <a:lstStyle/>
            <a:p>
              <a:endParaRPr lang="hu-HU"/>
            </a:p>
          </p:txBody>
        </p:sp>
        <p:sp>
          <p:nvSpPr>
            <p:cNvPr id="15420" name="Freeform 31"/>
            <p:cNvSpPr>
              <a:spLocks/>
            </p:cNvSpPr>
            <p:nvPr/>
          </p:nvSpPr>
          <p:spPr bwMode="auto">
            <a:xfrm>
              <a:off x="2344" y="1813"/>
              <a:ext cx="48" cy="29"/>
            </a:xfrm>
            <a:custGeom>
              <a:avLst/>
              <a:gdLst>
                <a:gd name="T0" fmla="*/ 0 w 48"/>
                <a:gd name="T1" fmla="*/ 4 h 29"/>
                <a:gd name="T2" fmla="*/ 44 w 48"/>
                <a:gd name="T3" fmla="*/ 29 h 29"/>
                <a:gd name="T4" fmla="*/ 48 w 48"/>
                <a:gd name="T5" fmla="*/ 25 h 29"/>
                <a:gd name="T6" fmla="*/ 2 w 48"/>
                <a:gd name="T7" fmla="*/ 0 h 29"/>
                <a:gd name="T8" fmla="*/ 0 w 48"/>
                <a:gd name="T9" fmla="*/ 4 h 29"/>
                <a:gd name="T10" fmla="*/ 0 60000 65536"/>
                <a:gd name="T11" fmla="*/ 0 60000 65536"/>
                <a:gd name="T12" fmla="*/ 0 60000 65536"/>
                <a:gd name="T13" fmla="*/ 0 60000 65536"/>
                <a:gd name="T14" fmla="*/ 0 60000 65536"/>
                <a:gd name="T15" fmla="*/ 0 w 48"/>
                <a:gd name="T16" fmla="*/ 0 h 29"/>
                <a:gd name="T17" fmla="*/ 48 w 48"/>
                <a:gd name="T18" fmla="*/ 29 h 29"/>
              </a:gdLst>
              <a:ahLst/>
              <a:cxnLst>
                <a:cxn ang="T10">
                  <a:pos x="T0" y="T1"/>
                </a:cxn>
                <a:cxn ang="T11">
                  <a:pos x="T2" y="T3"/>
                </a:cxn>
                <a:cxn ang="T12">
                  <a:pos x="T4" y="T5"/>
                </a:cxn>
                <a:cxn ang="T13">
                  <a:pos x="T6" y="T7"/>
                </a:cxn>
                <a:cxn ang="T14">
                  <a:pos x="T8" y="T9"/>
                </a:cxn>
              </a:cxnLst>
              <a:rect l="T15" t="T16" r="T17" b="T18"/>
              <a:pathLst>
                <a:path w="48" h="29">
                  <a:moveTo>
                    <a:pt x="0" y="4"/>
                  </a:moveTo>
                  <a:lnTo>
                    <a:pt x="44" y="29"/>
                  </a:lnTo>
                  <a:lnTo>
                    <a:pt x="48" y="25"/>
                  </a:lnTo>
                  <a:lnTo>
                    <a:pt x="2" y="0"/>
                  </a:lnTo>
                  <a:lnTo>
                    <a:pt x="0" y="4"/>
                  </a:lnTo>
                  <a:close/>
                </a:path>
              </a:pathLst>
            </a:custGeom>
            <a:solidFill>
              <a:srgbClr val="FFFFFF"/>
            </a:solidFill>
            <a:ln w="9525">
              <a:noFill/>
              <a:round/>
              <a:headEnd/>
              <a:tailEnd/>
            </a:ln>
          </p:spPr>
          <p:txBody>
            <a:bodyPr/>
            <a:lstStyle/>
            <a:p>
              <a:endParaRPr lang="hu-HU"/>
            </a:p>
          </p:txBody>
        </p:sp>
        <p:sp>
          <p:nvSpPr>
            <p:cNvPr id="15421" name="Freeform 32"/>
            <p:cNvSpPr>
              <a:spLocks/>
            </p:cNvSpPr>
            <p:nvPr/>
          </p:nvSpPr>
          <p:spPr bwMode="auto">
            <a:xfrm>
              <a:off x="2315" y="1838"/>
              <a:ext cx="33" cy="96"/>
            </a:xfrm>
            <a:custGeom>
              <a:avLst/>
              <a:gdLst>
                <a:gd name="T0" fmla="*/ 29 w 33"/>
                <a:gd name="T1" fmla="*/ 0 h 96"/>
                <a:gd name="T2" fmla="*/ 0 w 33"/>
                <a:gd name="T3" fmla="*/ 94 h 96"/>
                <a:gd name="T4" fmla="*/ 4 w 33"/>
                <a:gd name="T5" fmla="*/ 96 h 96"/>
                <a:gd name="T6" fmla="*/ 33 w 33"/>
                <a:gd name="T7" fmla="*/ 2 h 96"/>
                <a:gd name="T8" fmla="*/ 29 w 33"/>
                <a:gd name="T9" fmla="*/ 0 h 96"/>
                <a:gd name="T10" fmla="*/ 0 60000 65536"/>
                <a:gd name="T11" fmla="*/ 0 60000 65536"/>
                <a:gd name="T12" fmla="*/ 0 60000 65536"/>
                <a:gd name="T13" fmla="*/ 0 60000 65536"/>
                <a:gd name="T14" fmla="*/ 0 60000 65536"/>
                <a:gd name="T15" fmla="*/ 0 w 33"/>
                <a:gd name="T16" fmla="*/ 0 h 96"/>
                <a:gd name="T17" fmla="*/ 33 w 33"/>
                <a:gd name="T18" fmla="*/ 96 h 96"/>
              </a:gdLst>
              <a:ahLst/>
              <a:cxnLst>
                <a:cxn ang="T10">
                  <a:pos x="T0" y="T1"/>
                </a:cxn>
                <a:cxn ang="T11">
                  <a:pos x="T2" y="T3"/>
                </a:cxn>
                <a:cxn ang="T12">
                  <a:pos x="T4" y="T5"/>
                </a:cxn>
                <a:cxn ang="T13">
                  <a:pos x="T6" y="T7"/>
                </a:cxn>
                <a:cxn ang="T14">
                  <a:pos x="T8" y="T9"/>
                </a:cxn>
              </a:cxnLst>
              <a:rect l="T15" t="T16" r="T17" b="T18"/>
              <a:pathLst>
                <a:path w="33" h="96">
                  <a:moveTo>
                    <a:pt x="29" y="0"/>
                  </a:moveTo>
                  <a:lnTo>
                    <a:pt x="0" y="94"/>
                  </a:lnTo>
                  <a:lnTo>
                    <a:pt x="4" y="96"/>
                  </a:lnTo>
                  <a:lnTo>
                    <a:pt x="33" y="2"/>
                  </a:lnTo>
                  <a:lnTo>
                    <a:pt x="29" y="0"/>
                  </a:lnTo>
                  <a:close/>
                </a:path>
              </a:pathLst>
            </a:custGeom>
            <a:solidFill>
              <a:srgbClr val="FFFFFF"/>
            </a:solidFill>
            <a:ln w="9525">
              <a:noFill/>
              <a:round/>
              <a:headEnd/>
              <a:tailEnd/>
            </a:ln>
          </p:spPr>
          <p:txBody>
            <a:bodyPr/>
            <a:lstStyle/>
            <a:p>
              <a:endParaRPr lang="hu-HU"/>
            </a:p>
          </p:txBody>
        </p:sp>
        <p:sp>
          <p:nvSpPr>
            <p:cNvPr id="15422" name="Freeform 33"/>
            <p:cNvSpPr>
              <a:spLocks/>
            </p:cNvSpPr>
            <p:nvPr/>
          </p:nvSpPr>
          <p:spPr bwMode="auto">
            <a:xfrm>
              <a:off x="2394" y="1838"/>
              <a:ext cx="34" cy="96"/>
            </a:xfrm>
            <a:custGeom>
              <a:avLst/>
              <a:gdLst>
                <a:gd name="T0" fmla="*/ 4 w 34"/>
                <a:gd name="T1" fmla="*/ 0 h 96"/>
                <a:gd name="T2" fmla="*/ 34 w 34"/>
                <a:gd name="T3" fmla="*/ 94 h 96"/>
                <a:gd name="T4" fmla="*/ 29 w 34"/>
                <a:gd name="T5" fmla="*/ 96 h 96"/>
                <a:gd name="T6" fmla="*/ 0 w 34"/>
                <a:gd name="T7" fmla="*/ 2 h 96"/>
                <a:gd name="T8" fmla="*/ 4 w 34"/>
                <a:gd name="T9" fmla="*/ 0 h 96"/>
                <a:gd name="T10" fmla="*/ 0 60000 65536"/>
                <a:gd name="T11" fmla="*/ 0 60000 65536"/>
                <a:gd name="T12" fmla="*/ 0 60000 65536"/>
                <a:gd name="T13" fmla="*/ 0 60000 65536"/>
                <a:gd name="T14" fmla="*/ 0 60000 65536"/>
                <a:gd name="T15" fmla="*/ 0 w 34"/>
                <a:gd name="T16" fmla="*/ 0 h 96"/>
                <a:gd name="T17" fmla="*/ 34 w 34"/>
                <a:gd name="T18" fmla="*/ 96 h 96"/>
              </a:gdLst>
              <a:ahLst/>
              <a:cxnLst>
                <a:cxn ang="T10">
                  <a:pos x="T0" y="T1"/>
                </a:cxn>
                <a:cxn ang="T11">
                  <a:pos x="T2" y="T3"/>
                </a:cxn>
                <a:cxn ang="T12">
                  <a:pos x="T4" y="T5"/>
                </a:cxn>
                <a:cxn ang="T13">
                  <a:pos x="T6" y="T7"/>
                </a:cxn>
                <a:cxn ang="T14">
                  <a:pos x="T8" y="T9"/>
                </a:cxn>
              </a:cxnLst>
              <a:rect l="T15" t="T16" r="T17" b="T18"/>
              <a:pathLst>
                <a:path w="34" h="96">
                  <a:moveTo>
                    <a:pt x="4" y="0"/>
                  </a:moveTo>
                  <a:lnTo>
                    <a:pt x="34" y="94"/>
                  </a:lnTo>
                  <a:lnTo>
                    <a:pt x="29" y="96"/>
                  </a:lnTo>
                  <a:lnTo>
                    <a:pt x="0" y="2"/>
                  </a:lnTo>
                  <a:lnTo>
                    <a:pt x="4" y="0"/>
                  </a:lnTo>
                  <a:close/>
                </a:path>
              </a:pathLst>
            </a:custGeom>
            <a:solidFill>
              <a:srgbClr val="FFFFFF"/>
            </a:solidFill>
            <a:ln w="9525">
              <a:noFill/>
              <a:round/>
              <a:headEnd/>
              <a:tailEnd/>
            </a:ln>
          </p:spPr>
          <p:txBody>
            <a:bodyPr/>
            <a:lstStyle/>
            <a:p>
              <a:endParaRPr lang="hu-HU"/>
            </a:p>
          </p:txBody>
        </p:sp>
        <p:sp>
          <p:nvSpPr>
            <p:cNvPr id="15423" name="Freeform 34"/>
            <p:cNvSpPr>
              <a:spLocks/>
            </p:cNvSpPr>
            <p:nvPr/>
          </p:nvSpPr>
          <p:spPr bwMode="auto">
            <a:xfrm>
              <a:off x="2338" y="1868"/>
              <a:ext cx="65" cy="6"/>
            </a:xfrm>
            <a:custGeom>
              <a:avLst/>
              <a:gdLst>
                <a:gd name="T0" fmla="*/ 65 w 65"/>
                <a:gd name="T1" fmla="*/ 2 h 6"/>
                <a:gd name="T2" fmla="*/ 65 w 65"/>
                <a:gd name="T3" fmla="*/ 0 h 6"/>
                <a:gd name="T4" fmla="*/ 58 w 65"/>
                <a:gd name="T5" fmla="*/ 0 h 6"/>
                <a:gd name="T6" fmla="*/ 38 w 65"/>
                <a:gd name="T7" fmla="*/ 0 h 6"/>
                <a:gd name="T8" fmla="*/ 0 w 65"/>
                <a:gd name="T9" fmla="*/ 0 h 6"/>
                <a:gd name="T10" fmla="*/ 0 w 65"/>
                <a:gd name="T11" fmla="*/ 6 h 6"/>
                <a:gd name="T12" fmla="*/ 38 w 65"/>
                <a:gd name="T13" fmla="*/ 6 h 6"/>
                <a:gd name="T14" fmla="*/ 58 w 65"/>
                <a:gd name="T15" fmla="*/ 6 h 6"/>
                <a:gd name="T16" fmla="*/ 65 w 65"/>
                <a:gd name="T17" fmla="*/ 6 h 6"/>
                <a:gd name="T18" fmla="*/ 65 w 6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6"/>
                <a:gd name="T32" fmla="*/ 65 w 6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6">
                  <a:moveTo>
                    <a:pt x="65" y="2"/>
                  </a:moveTo>
                  <a:lnTo>
                    <a:pt x="65" y="0"/>
                  </a:lnTo>
                  <a:lnTo>
                    <a:pt x="58" y="0"/>
                  </a:lnTo>
                  <a:lnTo>
                    <a:pt x="38" y="0"/>
                  </a:lnTo>
                  <a:lnTo>
                    <a:pt x="0" y="0"/>
                  </a:lnTo>
                  <a:lnTo>
                    <a:pt x="0" y="6"/>
                  </a:lnTo>
                  <a:lnTo>
                    <a:pt x="38" y="6"/>
                  </a:lnTo>
                  <a:lnTo>
                    <a:pt x="58" y="6"/>
                  </a:lnTo>
                  <a:lnTo>
                    <a:pt x="65" y="6"/>
                  </a:lnTo>
                  <a:lnTo>
                    <a:pt x="65" y="2"/>
                  </a:lnTo>
                  <a:close/>
                </a:path>
              </a:pathLst>
            </a:custGeom>
            <a:solidFill>
              <a:srgbClr val="FFFFFF"/>
            </a:solidFill>
            <a:ln w="9525">
              <a:noFill/>
              <a:round/>
              <a:headEnd/>
              <a:tailEnd/>
            </a:ln>
          </p:spPr>
          <p:txBody>
            <a:bodyPr/>
            <a:lstStyle/>
            <a:p>
              <a:endParaRPr lang="hu-HU"/>
            </a:p>
          </p:txBody>
        </p:sp>
        <p:sp>
          <p:nvSpPr>
            <p:cNvPr id="15424" name="Freeform 35"/>
            <p:cNvSpPr>
              <a:spLocks/>
            </p:cNvSpPr>
            <p:nvPr/>
          </p:nvSpPr>
          <p:spPr bwMode="auto">
            <a:xfrm>
              <a:off x="2325" y="1930"/>
              <a:ext cx="11" cy="11"/>
            </a:xfrm>
            <a:custGeom>
              <a:avLst/>
              <a:gdLst>
                <a:gd name="T0" fmla="*/ 5 w 11"/>
                <a:gd name="T1" fmla="*/ 11 h 11"/>
                <a:gd name="T2" fmla="*/ 7 w 11"/>
                <a:gd name="T3" fmla="*/ 7 h 11"/>
                <a:gd name="T4" fmla="*/ 3 w 11"/>
                <a:gd name="T5" fmla="*/ 0 h 11"/>
                <a:gd name="T6" fmla="*/ 0 w 11"/>
                <a:gd name="T7" fmla="*/ 2 h 11"/>
                <a:gd name="T8" fmla="*/ 3 w 11"/>
                <a:gd name="T9" fmla="*/ 11 h 11"/>
                <a:gd name="T10" fmla="*/ 5 w 11"/>
                <a:gd name="T11" fmla="*/ 11 h 11"/>
                <a:gd name="T12" fmla="*/ 5 w 11"/>
                <a:gd name="T13" fmla="*/ 11 h 11"/>
                <a:gd name="T14" fmla="*/ 11 w 11"/>
                <a:gd name="T15" fmla="*/ 11 h 11"/>
                <a:gd name="T16" fmla="*/ 7 w 11"/>
                <a:gd name="T17" fmla="*/ 7 h 11"/>
                <a:gd name="T18" fmla="*/ 5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1"/>
                  </a:moveTo>
                  <a:lnTo>
                    <a:pt x="7" y="7"/>
                  </a:lnTo>
                  <a:lnTo>
                    <a:pt x="3" y="0"/>
                  </a:lnTo>
                  <a:lnTo>
                    <a:pt x="0" y="2"/>
                  </a:lnTo>
                  <a:lnTo>
                    <a:pt x="3" y="11"/>
                  </a:lnTo>
                  <a:lnTo>
                    <a:pt x="5" y="11"/>
                  </a:lnTo>
                  <a:lnTo>
                    <a:pt x="11" y="11"/>
                  </a:lnTo>
                  <a:lnTo>
                    <a:pt x="7" y="7"/>
                  </a:lnTo>
                  <a:lnTo>
                    <a:pt x="5" y="11"/>
                  </a:lnTo>
                  <a:close/>
                </a:path>
              </a:pathLst>
            </a:custGeom>
            <a:solidFill>
              <a:srgbClr val="FFFFFF"/>
            </a:solidFill>
            <a:ln w="9525">
              <a:noFill/>
              <a:round/>
              <a:headEnd/>
              <a:tailEnd/>
            </a:ln>
          </p:spPr>
          <p:txBody>
            <a:bodyPr/>
            <a:lstStyle/>
            <a:p>
              <a:endParaRPr lang="hu-HU"/>
            </a:p>
          </p:txBody>
        </p:sp>
        <p:sp>
          <p:nvSpPr>
            <p:cNvPr id="15425" name="Freeform 36"/>
            <p:cNvSpPr>
              <a:spLocks/>
            </p:cNvSpPr>
            <p:nvPr/>
          </p:nvSpPr>
          <p:spPr bwMode="auto">
            <a:xfrm>
              <a:off x="2302" y="1928"/>
              <a:ext cx="9" cy="13"/>
            </a:xfrm>
            <a:custGeom>
              <a:avLst/>
              <a:gdLst>
                <a:gd name="T0" fmla="*/ 7 w 9"/>
                <a:gd name="T1" fmla="*/ 0 h 13"/>
                <a:gd name="T2" fmla="*/ 5 w 9"/>
                <a:gd name="T3" fmla="*/ 2 h 13"/>
                <a:gd name="T4" fmla="*/ 0 w 9"/>
                <a:gd name="T5" fmla="*/ 9 h 13"/>
                <a:gd name="T6" fmla="*/ 3 w 9"/>
                <a:gd name="T7" fmla="*/ 13 h 13"/>
                <a:gd name="T8" fmla="*/ 9 w 9"/>
                <a:gd name="T9" fmla="*/ 4 h 13"/>
                <a:gd name="T10" fmla="*/ 7 w 9"/>
                <a:gd name="T11" fmla="*/ 0 h 13"/>
                <a:gd name="T12" fmla="*/ 7 w 9"/>
                <a:gd name="T13" fmla="*/ 0 h 13"/>
                <a:gd name="T14" fmla="*/ 5 w 9"/>
                <a:gd name="T15" fmla="*/ 0 h 13"/>
                <a:gd name="T16" fmla="*/ 5 w 9"/>
                <a:gd name="T17" fmla="*/ 2 h 13"/>
                <a:gd name="T18" fmla="*/ 7 w 9"/>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3"/>
                <a:gd name="T32" fmla="*/ 9 w 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3">
                  <a:moveTo>
                    <a:pt x="7" y="0"/>
                  </a:moveTo>
                  <a:lnTo>
                    <a:pt x="5" y="2"/>
                  </a:lnTo>
                  <a:lnTo>
                    <a:pt x="0" y="9"/>
                  </a:lnTo>
                  <a:lnTo>
                    <a:pt x="3" y="13"/>
                  </a:lnTo>
                  <a:lnTo>
                    <a:pt x="9" y="4"/>
                  </a:lnTo>
                  <a:lnTo>
                    <a:pt x="7" y="0"/>
                  </a:lnTo>
                  <a:lnTo>
                    <a:pt x="5" y="0"/>
                  </a:lnTo>
                  <a:lnTo>
                    <a:pt x="5" y="2"/>
                  </a:lnTo>
                  <a:lnTo>
                    <a:pt x="7" y="0"/>
                  </a:lnTo>
                  <a:close/>
                </a:path>
              </a:pathLst>
            </a:custGeom>
            <a:solidFill>
              <a:srgbClr val="FFFFFF"/>
            </a:solidFill>
            <a:ln w="9525">
              <a:noFill/>
              <a:round/>
              <a:headEnd/>
              <a:tailEnd/>
            </a:ln>
          </p:spPr>
          <p:txBody>
            <a:bodyPr/>
            <a:lstStyle/>
            <a:p>
              <a:endParaRPr lang="hu-HU"/>
            </a:p>
          </p:txBody>
        </p:sp>
        <p:sp>
          <p:nvSpPr>
            <p:cNvPr id="15426" name="Freeform 37"/>
            <p:cNvSpPr>
              <a:spLocks/>
            </p:cNvSpPr>
            <p:nvPr/>
          </p:nvSpPr>
          <p:spPr bwMode="auto">
            <a:xfrm>
              <a:off x="2430" y="1930"/>
              <a:ext cx="12" cy="11"/>
            </a:xfrm>
            <a:custGeom>
              <a:avLst/>
              <a:gdLst>
                <a:gd name="T0" fmla="*/ 8 w 12"/>
                <a:gd name="T1" fmla="*/ 11 h 11"/>
                <a:gd name="T2" fmla="*/ 10 w 12"/>
                <a:gd name="T3" fmla="*/ 7 h 11"/>
                <a:gd name="T4" fmla="*/ 6 w 12"/>
                <a:gd name="T5" fmla="*/ 0 h 11"/>
                <a:gd name="T6" fmla="*/ 0 w 12"/>
                <a:gd name="T7" fmla="*/ 2 h 11"/>
                <a:gd name="T8" fmla="*/ 6 w 12"/>
                <a:gd name="T9" fmla="*/ 11 h 11"/>
                <a:gd name="T10" fmla="*/ 8 w 12"/>
                <a:gd name="T11" fmla="*/ 11 h 11"/>
                <a:gd name="T12" fmla="*/ 8 w 12"/>
                <a:gd name="T13" fmla="*/ 11 h 11"/>
                <a:gd name="T14" fmla="*/ 12 w 12"/>
                <a:gd name="T15" fmla="*/ 11 h 11"/>
                <a:gd name="T16" fmla="*/ 10 w 12"/>
                <a:gd name="T17" fmla="*/ 7 h 11"/>
                <a:gd name="T18" fmla="*/ 8 w 12"/>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8" y="11"/>
                  </a:moveTo>
                  <a:lnTo>
                    <a:pt x="10" y="7"/>
                  </a:lnTo>
                  <a:lnTo>
                    <a:pt x="6" y="0"/>
                  </a:lnTo>
                  <a:lnTo>
                    <a:pt x="0" y="2"/>
                  </a:lnTo>
                  <a:lnTo>
                    <a:pt x="6" y="11"/>
                  </a:lnTo>
                  <a:lnTo>
                    <a:pt x="8" y="11"/>
                  </a:lnTo>
                  <a:lnTo>
                    <a:pt x="12" y="11"/>
                  </a:lnTo>
                  <a:lnTo>
                    <a:pt x="10" y="7"/>
                  </a:lnTo>
                  <a:lnTo>
                    <a:pt x="8" y="11"/>
                  </a:lnTo>
                  <a:close/>
                </a:path>
              </a:pathLst>
            </a:custGeom>
            <a:solidFill>
              <a:srgbClr val="FFFFFF"/>
            </a:solidFill>
            <a:ln w="9525">
              <a:noFill/>
              <a:round/>
              <a:headEnd/>
              <a:tailEnd/>
            </a:ln>
          </p:spPr>
          <p:txBody>
            <a:bodyPr/>
            <a:lstStyle/>
            <a:p>
              <a:endParaRPr lang="hu-HU"/>
            </a:p>
          </p:txBody>
        </p:sp>
        <p:sp>
          <p:nvSpPr>
            <p:cNvPr id="15427" name="Freeform 38"/>
            <p:cNvSpPr>
              <a:spLocks/>
            </p:cNvSpPr>
            <p:nvPr/>
          </p:nvSpPr>
          <p:spPr bwMode="auto">
            <a:xfrm>
              <a:off x="2409" y="1928"/>
              <a:ext cx="10" cy="13"/>
            </a:xfrm>
            <a:custGeom>
              <a:avLst/>
              <a:gdLst>
                <a:gd name="T0" fmla="*/ 8 w 10"/>
                <a:gd name="T1" fmla="*/ 0 h 13"/>
                <a:gd name="T2" fmla="*/ 6 w 10"/>
                <a:gd name="T3" fmla="*/ 2 h 13"/>
                <a:gd name="T4" fmla="*/ 0 w 10"/>
                <a:gd name="T5" fmla="*/ 9 h 13"/>
                <a:gd name="T6" fmla="*/ 4 w 10"/>
                <a:gd name="T7" fmla="*/ 13 h 13"/>
                <a:gd name="T8" fmla="*/ 10 w 10"/>
                <a:gd name="T9" fmla="*/ 4 h 13"/>
                <a:gd name="T10" fmla="*/ 8 w 10"/>
                <a:gd name="T11" fmla="*/ 0 h 13"/>
                <a:gd name="T12" fmla="*/ 8 w 10"/>
                <a:gd name="T13" fmla="*/ 0 h 13"/>
                <a:gd name="T14" fmla="*/ 6 w 10"/>
                <a:gd name="T15" fmla="*/ 0 h 13"/>
                <a:gd name="T16" fmla="*/ 6 w 10"/>
                <a:gd name="T17" fmla="*/ 2 h 13"/>
                <a:gd name="T18" fmla="*/ 8 w 10"/>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3"/>
                <a:gd name="T32" fmla="*/ 10 w 1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3">
                  <a:moveTo>
                    <a:pt x="8" y="0"/>
                  </a:moveTo>
                  <a:lnTo>
                    <a:pt x="6" y="2"/>
                  </a:lnTo>
                  <a:lnTo>
                    <a:pt x="0" y="9"/>
                  </a:lnTo>
                  <a:lnTo>
                    <a:pt x="4" y="13"/>
                  </a:lnTo>
                  <a:lnTo>
                    <a:pt x="10" y="4"/>
                  </a:lnTo>
                  <a:lnTo>
                    <a:pt x="8" y="0"/>
                  </a:lnTo>
                  <a:lnTo>
                    <a:pt x="6" y="0"/>
                  </a:lnTo>
                  <a:lnTo>
                    <a:pt x="6" y="2"/>
                  </a:lnTo>
                  <a:lnTo>
                    <a:pt x="8" y="0"/>
                  </a:lnTo>
                  <a:close/>
                </a:path>
              </a:pathLst>
            </a:custGeom>
            <a:solidFill>
              <a:srgbClr val="FFFFFF"/>
            </a:solidFill>
            <a:ln w="9525">
              <a:noFill/>
              <a:round/>
              <a:headEnd/>
              <a:tailEnd/>
            </a:ln>
          </p:spPr>
          <p:txBody>
            <a:bodyPr/>
            <a:lstStyle/>
            <a:p>
              <a:endParaRPr lang="hu-HU"/>
            </a:p>
          </p:txBody>
        </p:sp>
        <p:sp>
          <p:nvSpPr>
            <p:cNvPr id="15428" name="Freeform 39"/>
            <p:cNvSpPr>
              <a:spLocks/>
            </p:cNvSpPr>
            <p:nvPr/>
          </p:nvSpPr>
          <p:spPr bwMode="auto">
            <a:xfrm>
              <a:off x="2276" y="1842"/>
              <a:ext cx="93" cy="1"/>
            </a:xfrm>
            <a:custGeom>
              <a:avLst/>
              <a:gdLst>
                <a:gd name="T0" fmla="*/ 0 w 93"/>
                <a:gd name="T1" fmla="*/ 0 h 1"/>
                <a:gd name="T2" fmla="*/ 93 w 93"/>
                <a:gd name="T3" fmla="*/ 1 h 1"/>
                <a:gd name="T4" fmla="*/ 0 60000 65536"/>
                <a:gd name="T5" fmla="*/ 0 60000 65536"/>
                <a:gd name="T6" fmla="*/ 0 w 93"/>
                <a:gd name="T7" fmla="*/ 0 h 1"/>
                <a:gd name="T8" fmla="*/ 93 w 93"/>
                <a:gd name="T9" fmla="*/ 1 h 1"/>
              </a:gdLst>
              <a:ahLst/>
              <a:cxnLst>
                <a:cxn ang="T4">
                  <a:pos x="T0" y="T1"/>
                </a:cxn>
                <a:cxn ang="T5">
                  <a:pos x="T2" y="T3"/>
                </a:cxn>
              </a:cxnLst>
              <a:rect l="T6" t="T7" r="T8" b="T9"/>
              <a:pathLst>
                <a:path w="93" h="1">
                  <a:moveTo>
                    <a:pt x="0" y="0"/>
                  </a:moveTo>
                  <a:lnTo>
                    <a:pt x="93" y="1"/>
                  </a:lnTo>
                </a:path>
              </a:pathLst>
            </a:custGeom>
            <a:noFill/>
            <a:ln w="9525">
              <a:solidFill>
                <a:schemeClr val="bg1"/>
              </a:solidFill>
              <a:miter lim="800000"/>
              <a:headEnd/>
              <a:tailEnd/>
            </a:ln>
          </p:spPr>
          <p:txBody>
            <a:bodyPr wrap="none" anchor="ctr"/>
            <a:lstStyle/>
            <a:p>
              <a:endParaRPr lang="hu-HU"/>
            </a:p>
          </p:txBody>
        </p:sp>
        <p:sp>
          <p:nvSpPr>
            <p:cNvPr id="15429" name="Freeform 40"/>
            <p:cNvSpPr>
              <a:spLocks/>
            </p:cNvSpPr>
            <p:nvPr/>
          </p:nvSpPr>
          <p:spPr bwMode="auto">
            <a:xfrm>
              <a:off x="2270" y="1817"/>
              <a:ext cx="75" cy="27"/>
            </a:xfrm>
            <a:custGeom>
              <a:avLst/>
              <a:gdLst>
                <a:gd name="T0" fmla="*/ 75 w 75"/>
                <a:gd name="T1" fmla="*/ 0 h 27"/>
                <a:gd name="T2" fmla="*/ 0 w 75"/>
                <a:gd name="T3" fmla="*/ 27 h 27"/>
                <a:gd name="T4" fmla="*/ 0 60000 65536"/>
                <a:gd name="T5" fmla="*/ 0 60000 65536"/>
                <a:gd name="T6" fmla="*/ 0 w 75"/>
                <a:gd name="T7" fmla="*/ 0 h 27"/>
                <a:gd name="T8" fmla="*/ 75 w 75"/>
                <a:gd name="T9" fmla="*/ 27 h 27"/>
              </a:gdLst>
              <a:ahLst/>
              <a:cxnLst>
                <a:cxn ang="T4">
                  <a:pos x="T0" y="T1"/>
                </a:cxn>
                <a:cxn ang="T5">
                  <a:pos x="T2" y="T3"/>
                </a:cxn>
              </a:cxnLst>
              <a:rect l="T6" t="T7" r="T8" b="T9"/>
              <a:pathLst>
                <a:path w="75" h="27">
                  <a:moveTo>
                    <a:pt x="75" y="0"/>
                  </a:moveTo>
                  <a:lnTo>
                    <a:pt x="0" y="27"/>
                  </a:lnTo>
                </a:path>
              </a:pathLst>
            </a:custGeom>
            <a:noFill/>
            <a:ln w="9525">
              <a:solidFill>
                <a:schemeClr val="bg1"/>
              </a:solidFill>
              <a:round/>
              <a:headEnd/>
              <a:tailEnd/>
            </a:ln>
          </p:spPr>
          <p:txBody>
            <a:bodyPr wrap="none" anchor="ctr"/>
            <a:lstStyle/>
            <a:p>
              <a:endParaRPr lang="hu-HU"/>
            </a:p>
          </p:txBody>
        </p:sp>
        <p:sp>
          <p:nvSpPr>
            <p:cNvPr id="15430" name="Rectangle 41"/>
            <p:cNvSpPr>
              <a:spLocks noChangeArrowheads="1"/>
            </p:cNvSpPr>
            <p:nvPr/>
          </p:nvSpPr>
          <p:spPr bwMode="auto">
            <a:xfrm>
              <a:off x="2270" y="1847"/>
              <a:ext cx="12" cy="12"/>
            </a:xfrm>
            <a:prstGeom prst="rect">
              <a:avLst/>
            </a:prstGeom>
            <a:solidFill>
              <a:srgbClr val="FFFFFF"/>
            </a:solidFill>
            <a:ln w="9525">
              <a:noFill/>
              <a:miter lim="800000"/>
              <a:headEnd/>
              <a:tailEnd/>
            </a:ln>
          </p:spPr>
          <p:txBody>
            <a:bodyPr/>
            <a:lstStyle/>
            <a:p>
              <a:pPr eaLnBrk="0" hangingPunct="0"/>
              <a:endParaRPr lang="hu-HU"/>
            </a:p>
          </p:txBody>
        </p:sp>
        <p:sp>
          <p:nvSpPr>
            <p:cNvPr id="15431" name="Rectangle 42"/>
            <p:cNvSpPr>
              <a:spLocks noChangeArrowheads="1"/>
            </p:cNvSpPr>
            <p:nvPr/>
          </p:nvSpPr>
          <p:spPr bwMode="auto">
            <a:xfrm>
              <a:off x="2309" y="1845"/>
              <a:ext cx="12" cy="12"/>
            </a:xfrm>
            <a:prstGeom prst="rect">
              <a:avLst/>
            </a:prstGeom>
            <a:solidFill>
              <a:srgbClr val="FFFFFF"/>
            </a:solidFill>
            <a:ln w="9525">
              <a:noFill/>
              <a:miter lim="800000"/>
              <a:headEnd/>
              <a:tailEnd/>
            </a:ln>
          </p:spPr>
          <p:txBody>
            <a:bodyPr/>
            <a:lstStyle/>
            <a:p>
              <a:pPr eaLnBrk="0" hangingPunct="0"/>
              <a:endParaRPr lang="hu-HU"/>
            </a:p>
          </p:txBody>
        </p:sp>
        <p:sp>
          <p:nvSpPr>
            <p:cNvPr id="15432" name="Freeform 43"/>
            <p:cNvSpPr>
              <a:spLocks/>
            </p:cNvSpPr>
            <p:nvPr/>
          </p:nvSpPr>
          <p:spPr bwMode="auto">
            <a:xfrm>
              <a:off x="2291" y="1799"/>
              <a:ext cx="76" cy="1"/>
            </a:xfrm>
            <a:custGeom>
              <a:avLst/>
              <a:gdLst>
                <a:gd name="T0" fmla="*/ 76 w 76"/>
                <a:gd name="T1" fmla="*/ 0 h 1"/>
                <a:gd name="T2" fmla="*/ 0 w 76"/>
                <a:gd name="T3" fmla="*/ 0 h 1"/>
                <a:gd name="T4" fmla="*/ 0 60000 65536"/>
                <a:gd name="T5" fmla="*/ 0 60000 65536"/>
                <a:gd name="T6" fmla="*/ 0 w 76"/>
                <a:gd name="T7" fmla="*/ 0 h 1"/>
                <a:gd name="T8" fmla="*/ 76 w 76"/>
                <a:gd name="T9" fmla="*/ 1 h 1"/>
              </a:gdLst>
              <a:ahLst/>
              <a:cxnLst>
                <a:cxn ang="T4">
                  <a:pos x="T0" y="T1"/>
                </a:cxn>
                <a:cxn ang="T5">
                  <a:pos x="T2" y="T3"/>
                </a:cxn>
              </a:cxnLst>
              <a:rect l="T6" t="T7" r="T8" b="T9"/>
              <a:pathLst>
                <a:path w="76" h="1">
                  <a:moveTo>
                    <a:pt x="76" y="0"/>
                  </a:moveTo>
                  <a:lnTo>
                    <a:pt x="0" y="0"/>
                  </a:lnTo>
                </a:path>
              </a:pathLst>
            </a:custGeom>
            <a:noFill/>
            <a:ln w="9525">
              <a:solidFill>
                <a:schemeClr val="bg1"/>
              </a:solidFill>
              <a:round/>
              <a:headEnd/>
              <a:tailEnd/>
            </a:ln>
          </p:spPr>
          <p:txBody>
            <a:bodyPr wrap="none" anchor="ctr"/>
            <a:lstStyle/>
            <a:p>
              <a:endParaRPr lang="hu-HU"/>
            </a:p>
          </p:txBody>
        </p:sp>
        <p:sp>
          <p:nvSpPr>
            <p:cNvPr id="15433" name="Freeform 44"/>
            <p:cNvSpPr>
              <a:spLocks/>
            </p:cNvSpPr>
            <p:nvPr/>
          </p:nvSpPr>
          <p:spPr bwMode="auto">
            <a:xfrm>
              <a:off x="2294" y="1768"/>
              <a:ext cx="62" cy="27"/>
            </a:xfrm>
            <a:custGeom>
              <a:avLst/>
              <a:gdLst>
                <a:gd name="T0" fmla="*/ 0 w 62"/>
                <a:gd name="T1" fmla="*/ 27 h 27"/>
                <a:gd name="T2" fmla="*/ 62 w 62"/>
                <a:gd name="T3" fmla="*/ 0 h 27"/>
                <a:gd name="T4" fmla="*/ 0 60000 65536"/>
                <a:gd name="T5" fmla="*/ 0 60000 65536"/>
                <a:gd name="T6" fmla="*/ 0 w 62"/>
                <a:gd name="T7" fmla="*/ 0 h 27"/>
                <a:gd name="T8" fmla="*/ 62 w 62"/>
                <a:gd name="T9" fmla="*/ 27 h 27"/>
              </a:gdLst>
              <a:ahLst/>
              <a:cxnLst>
                <a:cxn ang="T4">
                  <a:pos x="T0" y="T1"/>
                </a:cxn>
                <a:cxn ang="T5">
                  <a:pos x="T2" y="T3"/>
                </a:cxn>
              </a:cxnLst>
              <a:rect l="T6" t="T7" r="T8" b="T9"/>
              <a:pathLst>
                <a:path w="62" h="27">
                  <a:moveTo>
                    <a:pt x="0" y="27"/>
                  </a:moveTo>
                  <a:lnTo>
                    <a:pt x="62" y="0"/>
                  </a:lnTo>
                </a:path>
              </a:pathLst>
            </a:custGeom>
            <a:noFill/>
            <a:ln w="9525">
              <a:solidFill>
                <a:schemeClr val="bg1"/>
              </a:solidFill>
              <a:round/>
              <a:headEnd/>
              <a:tailEnd/>
            </a:ln>
          </p:spPr>
          <p:txBody>
            <a:bodyPr wrap="none" anchor="ctr"/>
            <a:lstStyle/>
            <a:p>
              <a:endParaRPr lang="hu-HU"/>
            </a:p>
          </p:txBody>
        </p:sp>
        <p:sp>
          <p:nvSpPr>
            <p:cNvPr id="15434" name="Line 45"/>
            <p:cNvSpPr>
              <a:spLocks noChangeShapeType="1"/>
            </p:cNvSpPr>
            <p:nvPr/>
          </p:nvSpPr>
          <p:spPr bwMode="auto">
            <a:xfrm flipV="1">
              <a:off x="2356" y="1732"/>
              <a:ext cx="17" cy="40"/>
            </a:xfrm>
            <a:prstGeom prst="line">
              <a:avLst/>
            </a:prstGeom>
            <a:noFill/>
            <a:ln w="9525">
              <a:solidFill>
                <a:schemeClr val="bg1"/>
              </a:solidFill>
              <a:round/>
              <a:headEnd/>
              <a:tailEnd/>
            </a:ln>
          </p:spPr>
          <p:txBody>
            <a:bodyPr wrap="none" anchor="ctr"/>
            <a:lstStyle/>
            <a:p>
              <a:endParaRPr lang="hu-HU"/>
            </a:p>
          </p:txBody>
        </p:sp>
        <p:sp>
          <p:nvSpPr>
            <p:cNvPr id="15435" name="Freeform 46"/>
            <p:cNvSpPr>
              <a:spLocks/>
            </p:cNvSpPr>
            <p:nvPr/>
          </p:nvSpPr>
          <p:spPr bwMode="auto">
            <a:xfrm>
              <a:off x="2365" y="1844"/>
              <a:ext cx="106" cy="1"/>
            </a:xfrm>
            <a:custGeom>
              <a:avLst/>
              <a:gdLst>
                <a:gd name="T0" fmla="*/ 106 w 106"/>
                <a:gd name="T1" fmla="*/ 0 h 1"/>
                <a:gd name="T2" fmla="*/ 0 w 106"/>
                <a:gd name="T3" fmla="*/ 0 h 1"/>
                <a:gd name="T4" fmla="*/ 0 60000 65536"/>
                <a:gd name="T5" fmla="*/ 0 60000 65536"/>
                <a:gd name="T6" fmla="*/ 0 w 106"/>
                <a:gd name="T7" fmla="*/ 0 h 1"/>
                <a:gd name="T8" fmla="*/ 106 w 106"/>
                <a:gd name="T9" fmla="*/ 1 h 1"/>
              </a:gdLst>
              <a:ahLst/>
              <a:cxnLst>
                <a:cxn ang="T4">
                  <a:pos x="T0" y="T1"/>
                </a:cxn>
                <a:cxn ang="T5">
                  <a:pos x="T2" y="T3"/>
                </a:cxn>
              </a:cxnLst>
              <a:rect l="T6" t="T7" r="T8" b="T9"/>
              <a:pathLst>
                <a:path w="106" h="1">
                  <a:moveTo>
                    <a:pt x="106" y="0"/>
                  </a:moveTo>
                  <a:lnTo>
                    <a:pt x="0" y="0"/>
                  </a:lnTo>
                </a:path>
              </a:pathLst>
            </a:custGeom>
            <a:noFill/>
            <a:ln w="9525">
              <a:solidFill>
                <a:schemeClr val="bg1"/>
              </a:solidFill>
              <a:miter lim="800000"/>
              <a:headEnd/>
              <a:tailEnd/>
            </a:ln>
          </p:spPr>
          <p:txBody>
            <a:bodyPr wrap="none" anchor="ctr"/>
            <a:lstStyle/>
            <a:p>
              <a:endParaRPr lang="hu-HU"/>
            </a:p>
          </p:txBody>
        </p:sp>
        <p:sp>
          <p:nvSpPr>
            <p:cNvPr id="15436" name="Freeform 47"/>
            <p:cNvSpPr>
              <a:spLocks/>
            </p:cNvSpPr>
            <p:nvPr/>
          </p:nvSpPr>
          <p:spPr bwMode="auto">
            <a:xfrm flipH="1">
              <a:off x="2392" y="1813"/>
              <a:ext cx="75" cy="27"/>
            </a:xfrm>
            <a:custGeom>
              <a:avLst/>
              <a:gdLst>
                <a:gd name="T0" fmla="*/ 75 w 75"/>
                <a:gd name="T1" fmla="*/ 0 h 27"/>
                <a:gd name="T2" fmla="*/ 0 w 75"/>
                <a:gd name="T3" fmla="*/ 27 h 27"/>
                <a:gd name="T4" fmla="*/ 0 60000 65536"/>
                <a:gd name="T5" fmla="*/ 0 60000 65536"/>
                <a:gd name="T6" fmla="*/ 0 w 75"/>
                <a:gd name="T7" fmla="*/ 0 h 27"/>
                <a:gd name="T8" fmla="*/ 75 w 75"/>
                <a:gd name="T9" fmla="*/ 27 h 27"/>
              </a:gdLst>
              <a:ahLst/>
              <a:cxnLst>
                <a:cxn ang="T4">
                  <a:pos x="T0" y="T1"/>
                </a:cxn>
                <a:cxn ang="T5">
                  <a:pos x="T2" y="T3"/>
                </a:cxn>
              </a:cxnLst>
              <a:rect l="T6" t="T7" r="T8" b="T9"/>
              <a:pathLst>
                <a:path w="75" h="27">
                  <a:moveTo>
                    <a:pt x="75" y="0"/>
                  </a:moveTo>
                  <a:lnTo>
                    <a:pt x="0" y="27"/>
                  </a:lnTo>
                </a:path>
              </a:pathLst>
            </a:custGeom>
            <a:noFill/>
            <a:ln w="9525">
              <a:solidFill>
                <a:schemeClr val="bg1"/>
              </a:solidFill>
              <a:round/>
              <a:headEnd/>
              <a:tailEnd/>
            </a:ln>
          </p:spPr>
          <p:txBody>
            <a:bodyPr wrap="none" anchor="ctr"/>
            <a:lstStyle/>
            <a:p>
              <a:endParaRPr lang="hu-HU"/>
            </a:p>
          </p:txBody>
        </p:sp>
        <p:sp>
          <p:nvSpPr>
            <p:cNvPr id="15437" name="Freeform 48"/>
            <p:cNvSpPr>
              <a:spLocks/>
            </p:cNvSpPr>
            <p:nvPr/>
          </p:nvSpPr>
          <p:spPr bwMode="auto">
            <a:xfrm flipH="1">
              <a:off x="2379" y="1800"/>
              <a:ext cx="76" cy="1"/>
            </a:xfrm>
            <a:custGeom>
              <a:avLst/>
              <a:gdLst>
                <a:gd name="T0" fmla="*/ 76 w 76"/>
                <a:gd name="T1" fmla="*/ 0 h 1"/>
                <a:gd name="T2" fmla="*/ 0 w 76"/>
                <a:gd name="T3" fmla="*/ 0 h 1"/>
                <a:gd name="T4" fmla="*/ 0 60000 65536"/>
                <a:gd name="T5" fmla="*/ 0 60000 65536"/>
                <a:gd name="T6" fmla="*/ 0 w 76"/>
                <a:gd name="T7" fmla="*/ 0 h 1"/>
                <a:gd name="T8" fmla="*/ 76 w 76"/>
                <a:gd name="T9" fmla="*/ 1 h 1"/>
              </a:gdLst>
              <a:ahLst/>
              <a:cxnLst>
                <a:cxn ang="T4">
                  <a:pos x="T0" y="T1"/>
                </a:cxn>
                <a:cxn ang="T5">
                  <a:pos x="T2" y="T3"/>
                </a:cxn>
              </a:cxnLst>
              <a:rect l="T6" t="T7" r="T8" b="T9"/>
              <a:pathLst>
                <a:path w="76" h="1">
                  <a:moveTo>
                    <a:pt x="76" y="0"/>
                  </a:moveTo>
                  <a:lnTo>
                    <a:pt x="0" y="0"/>
                  </a:lnTo>
                </a:path>
              </a:pathLst>
            </a:custGeom>
            <a:noFill/>
            <a:ln w="9525">
              <a:solidFill>
                <a:schemeClr val="bg1"/>
              </a:solidFill>
              <a:round/>
              <a:headEnd/>
              <a:tailEnd/>
            </a:ln>
          </p:spPr>
          <p:txBody>
            <a:bodyPr wrap="none" anchor="ctr"/>
            <a:lstStyle/>
            <a:p>
              <a:endParaRPr lang="hu-HU"/>
            </a:p>
          </p:txBody>
        </p:sp>
        <p:sp>
          <p:nvSpPr>
            <p:cNvPr id="15438" name="Freeform 49"/>
            <p:cNvSpPr>
              <a:spLocks/>
            </p:cNvSpPr>
            <p:nvPr/>
          </p:nvSpPr>
          <p:spPr bwMode="auto">
            <a:xfrm>
              <a:off x="2389" y="1770"/>
              <a:ext cx="65" cy="29"/>
            </a:xfrm>
            <a:custGeom>
              <a:avLst/>
              <a:gdLst>
                <a:gd name="T0" fmla="*/ 65 w 65"/>
                <a:gd name="T1" fmla="*/ 29 h 29"/>
                <a:gd name="T2" fmla="*/ 0 w 65"/>
                <a:gd name="T3" fmla="*/ 0 h 29"/>
                <a:gd name="T4" fmla="*/ 0 60000 65536"/>
                <a:gd name="T5" fmla="*/ 0 60000 65536"/>
                <a:gd name="T6" fmla="*/ 0 w 65"/>
                <a:gd name="T7" fmla="*/ 0 h 29"/>
                <a:gd name="T8" fmla="*/ 65 w 65"/>
                <a:gd name="T9" fmla="*/ 29 h 29"/>
              </a:gdLst>
              <a:ahLst/>
              <a:cxnLst>
                <a:cxn ang="T4">
                  <a:pos x="T0" y="T1"/>
                </a:cxn>
                <a:cxn ang="T5">
                  <a:pos x="T2" y="T3"/>
                </a:cxn>
              </a:cxnLst>
              <a:rect l="T6" t="T7" r="T8" b="T9"/>
              <a:pathLst>
                <a:path w="65" h="29">
                  <a:moveTo>
                    <a:pt x="65" y="29"/>
                  </a:moveTo>
                  <a:lnTo>
                    <a:pt x="0" y="0"/>
                  </a:lnTo>
                </a:path>
              </a:pathLst>
            </a:custGeom>
            <a:noFill/>
            <a:ln w="9525">
              <a:solidFill>
                <a:schemeClr val="bg1"/>
              </a:solidFill>
              <a:round/>
              <a:headEnd/>
              <a:tailEnd/>
            </a:ln>
          </p:spPr>
          <p:txBody>
            <a:bodyPr wrap="none" anchor="ctr"/>
            <a:lstStyle/>
            <a:p>
              <a:endParaRPr lang="hu-HU"/>
            </a:p>
          </p:txBody>
        </p:sp>
        <p:sp>
          <p:nvSpPr>
            <p:cNvPr id="15439" name="Freeform 50"/>
            <p:cNvSpPr>
              <a:spLocks/>
            </p:cNvSpPr>
            <p:nvPr/>
          </p:nvSpPr>
          <p:spPr bwMode="auto">
            <a:xfrm>
              <a:off x="2374" y="1732"/>
              <a:ext cx="13" cy="38"/>
            </a:xfrm>
            <a:custGeom>
              <a:avLst/>
              <a:gdLst>
                <a:gd name="T0" fmla="*/ 13 w 13"/>
                <a:gd name="T1" fmla="*/ 38 h 38"/>
                <a:gd name="T2" fmla="*/ 0 w 13"/>
                <a:gd name="T3" fmla="*/ 0 h 38"/>
                <a:gd name="T4" fmla="*/ 0 60000 65536"/>
                <a:gd name="T5" fmla="*/ 0 60000 65536"/>
                <a:gd name="T6" fmla="*/ 0 w 13"/>
                <a:gd name="T7" fmla="*/ 0 h 38"/>
                <a:gd name="T8" fmla="*/ 13 w 13"/>
                <a:gd name="T9" fmla="*/ 38 h 38"/>
              </a:gdLst>
              <a:ahLst/>
              <a:cxnLst>
                <a:cxn ang="T4">
                  <a:pos x="T0" y="T1"/>
                </a:cxn>
                <a:cxn ang="T5">
                  <a:pos x="T2" y="T3"/>
                </a:cxn>
              </a:cxnLst>
              <a:rect l="T6" t="T7" r="T8" b="T9"/>
              <a:pathLst>
                <a:path w="13" h="38">
                  <a:moveTo>
                    <a:pt x="13" y="38"/>
                  </a:moveTo>
                  <a:lnTo>
                    <a:pt x="0" y="0"/>
                  </a:lnTo>
                </a:path>
              </a:pathLst>
            </a:custGeom>
            <a:noFill/>
            <a:ln w="9525">
              <a:solidFill>
                <a:schemeClr val="bg1"/>
              </a:solidFill>
              <a:round/>
              <a:headEnd/>
              <a:tailEnd/>
            </a:ln>
          </p:spPr>
          <p:txBody>
            <a:bodyPr wrap="none" anchor="ctr"/>
            <a:lstStyle/>
            <a:p>
              <a:endParaRPr lang="hu-HU"/>
            </a:p>
          </p:txBody>
        </p:sp>
        <p:sp>
          <p:nvSpPr>
            <p:cNvPr id="15440" name="Line 51"/>
            <p:cNvSpPr>
              <a:spLocks noChangeShapeType="1"/>
            </p:cNvSpPr>
            <p:nvPr/>
          </p:nvSpPr>
          <p:spPr bwMode="auto">
            <a:xfrm flipH="1">
              <a:off x="2344" y="1773"/>
              <a:ext cx="12" cy="69"/>
            </a:xfrm>
            <a:prstGeom prst="line">
              <a:avLst/>
            </a:prstGeom>
            <a:noFill/>
            <a:ln w="9525">
              <a:solidFill>
                <a:schemeClr val="bg1"/>
              </a:solidFill>
              <a:round/>
              <a:headEnd/>
              <a:tailEnd/>
            </a:ln>
          </p:spPr>
          <p:txBody>
            <a:bodyPr wrap="none" anchor="ctr"/>
            <a:lstStyle/>
            <a:p>
              <a:endParaRPr lang="hu-HU"/>
            </a:p>
          </p:txBody>
        </p:sp>
        <p:sp>
          <p:nvSpPr>
            <p:cNvPr id="15441" name="Freeform 52"/>
            <p:cNvSpPr>
              <a:spLocks/>
            </p:cNvSpPr>
            <p:nvPr/>
          </p:nvSpPr>
          <p:spPr bwMode="auto">
            <a:xfrm>
              <a:off x="2388" y="1773"/>
              <a:ext cx="8" cy="71"/>
            </a:xfrm>
            <a:custGeom>
              <a:avLst/>
              <a:gdLst>
                <a:gd name="T0" fmla="*/ 0 w 8"/>
                <a:gd name="T1" fmla="*/ 0 h 71"/>
                <a:gd name="T2" fmla="*/ 8 w 8"/>
                <a:gd name="T3" fmla="*/ 71 h 71"/>
                <a:gd name="T4" fmla="*/ 0 60000 65536"/>
                <a:gd name="T5" fmla="*/ 0 60000 65536"/>
                <a:gd name="T6" fmla="*/ 0 w 8"/>
                <a:gd name="T7" fmla="*/ 0 h 71"/>
                <a:gd name="T8" fmla="*/ 8 w 8"/>
                <a:gd name="T9" fmla="*/ 71 h 71"/>
              </a:gdLst>
              <a:ahLst/>
              <a:cxnLst>
                <a:cxn ang="T4">
                  <a:pos x="T0" y="T1"/>
                </a:cxn>
                <a:cxn ang="T5">
                  <a:pos x="T2" y="T3"/>
                </a:cxn>
              </a:cxnLst>
              <a:rect l="T6" t="T7" r="T8" b="T9"/>
              <a:pathLst>
                <a:path w="8" h="71">
                  <a:moveTo>
                    <a:pt x="0" y="0"/>
                  </a:moveTo>
                  <a:lnTo>
                    <a:pt x="8" y="71"/>
                  </a:lnTo>
                </a:path>
              </a:pathLst>
            </a:custGeom>
            <a:noFill/>
            <a:ln w="9525">
              <a:solidFill>
                <a:schemeClr val="bg1"/>
              </a:solidFill>
              <a:round/>
              <a:headEnd/>
              <a:tailEnd/>
            </a:ln>
          </p:spPr>
          <p:txBody>
            <a:bodyPr wrap="none" anchor="ctr"/>
            <a:lstStyle/>
            <a:p>
              <a:endParaRPr lang="hu-HU"/>
            </a:p>
          </p:txBody>
        </p:sp>
        <p:sp>
          <p:nvSpPr>
            <p:cNvPr id="15442" name="Rectangle 53"/>
            <p:cNvSpPr>
              <a:spLocks noChangeArrowheads="1"/>
            </p:cNvSpPr>
            <p:nvPr/>
          </p:nvSpPr>
          <p:spPr bwMode="auto">
            <a:xfrm>
              <a:off x="2463" y="1847"/>
              <a:ext cx="12" cy="12"/>
            </a:xfrm>
            <a:prstGeom prst="rect">
              <a:avLst/>
            </a:prstGeom>
            <a:solidFill>
              <a:srgbClr val="FFFFFF"/>
            </a:solidFill>
            <a:ln w="9525">
              <a:noFill/>
              <a:miter lim="800000"/>
              <a:headEnd/>
              <a:tailEnd/>
            </a:ln>
          </p:spPr>
          <p:txBody>
            <a:bodyPr/>
            <a:lstStyle/>
            <a:p>
              <a:pPr eaLnBrk="0" hangingPunct="0"/>
              <a:endParaRPr lang="hu-HU"/>
            </a:p>
          </p:txBody>
        </p:sp>
        <p:sp>
          <p:nvSpPr>
            <p:cNvPr id="15443" name="Rectangle 54"/>
            <p:cNvSpPr>
              <a:spLocks noChangeArrowheads="1"/>
            </p:cNvSpPr>
            <p:nvPr/>
          </p:nvSpPr>
          <p:spPr bwMode="auto">
            <a:xfrm>
              <a:off x="2424" y="1847"/>
              <a:ext cx="12" cy="12"/>
            </a:xfrm>
            <a:prstGeom prst="rect">
              <a:avLst/>
            </a:prstGeom>
            <a:solidFill>
              <a:srgbClr val="FFFFFF"/>
            </a:solidFill>
            <a:ln w="9525">
              <a:noFill/>
              <a:miter lim="800000"/>
              <a:headEnd/>
              <a:tailEnd/>
            </a:ln>
          </p:spPr>
          <p:txBody>
            <a:bodyPr/>
            <a:lstStyle/>
            <a:p>
              <a:pPr eaLnBrk="0" hangingPunct="0"/>
              <a:endParaRPr lang="hu-HU"/>
            </a:p>
          </p:txBody>
        </p:sp>
        <p:sp>
          <p:nvSpPr>
            <p:cNvPr id="15444" name="Rectangle 55"/>
            <p:cNvSpPr>
              <a:spLocks noChangeArrowheads="1"/>
            </p:cNvSpPr>
            <p:nvPr/>
          </p:nvSpPr>
          <p:spPr bwMode="auto">
            <a:xfrm>
              <a:off x="2290" y="1801"/>
              <a:ext cx="12" cy="12"/>
            </a:xfrm>
            <a:prstGeom prst="rect">
              <a:avLst/>
            </a:prstGeom>
            <a:solidFill>
              <a:srgbClr val="FFFFFF"/>
            </a:solidFill>
            <a:ln w="9525">
              <a:noFill/>
              <a:miter lim="800000"/>
              <a:headEnd/>
              <a:tailEnd/>
            </a:ln>
          </p:spPr>
          <p:txBody>
            <a:bodyPr/>
            <a:lstStyle/>
            <a:p>
              <a:pPr eaLnBrk="0" hangingPunct="0"/>
              <a:endParaRPr lang="hu-HU"/>
            </a:p>
          </p:txBody>
        </p:sp>
        <p:sp>
          <p:nvSpPr>
            <p:cNvPr id="15445" name="Line 56"/>
            <p:cNvSpPr>
              <a:spLocks noChangeShapeType="1"/>
            </p:cNvSpPr>
            <p:nvPr/>
          </p:nvSpPr>
          <p:spPr bwMode="auto">
            <a:xfrm>
              <a:off x="2350" y="1800"/>
              <a:ext cx="24" cy="15"/>
            </a:xfrm>
            <a:prstGeom prst="line">
              <a:avLst/>
            </a:prstGeom>
            <a:noFill/>
            <a:ln w="9525">
              <a:solidFill>
                <a:schemeClr val="bg1"/>
              </a:solidFill>
              <a:round/>
              <a:headEnd/>
              <a:tailEnd/>
            </a:ln>
          </p:spPr>
          <p:txBody>
            <a:bodyPr wrap="none" anchor="ctr"/>
            <a:lstStyle/>
            <a:p>
              <a:endParaRPr lang="hu-HU"/>
            </a:p>
          </p:txBody>
        </p:sp>
        <p:sp>
          <p:nvSpPr>
            <p:cNvPr id="15446" name="Line 57"/>
            <p:cNvSpPr>
              <a:spLocks noChangeShapeType="1"/>
            </p:cNvSpPr>
            <p:nvPr/>
          </p:nvSpPr>
          <p:spPr bwMode="auto">
            <a:xfrm flipV="1">
              <a:off x="2356" y="1772"/>
              <a:ext cx="33" cy="27"/>
            </a:xfrm>
            <a:prstGeom prst="line">
              <a:avLst/>
            </a:prstGeom>
            <a:noFill/>
            <a:ln w="9525">
              <a:solidFill>
                <a:schemeClr val="bg1"/>
              </a:solidFill>
              <a:round/>
              <a:headEnd/>
              <a:tailEnd/>
            </a:ln>
          </p:spPr>
          <p:txBody>
            <a:bodyPr wrap="none" anchor="ctr"/>
            <a:lstStyle/>
            <a:p>
              <a:endParaRPr lang="hu-HU"/>
            </a:p>
          </p:txBody>
        </p:sp>
        <p:sp>
          <p:nvSpPr>
            <p:cNvPr id="15447" name="Freeform 58"/>
            <p:cNvSpPr>
              <a:spLocks/>
            </p:cNvSpPr>
            <p:nvPr/>
          </p:nvSpPr>
          <p:spPr bwMode="auto">
            <a:xfrm>
              <a:off x="2324" y="1871"/>
              <a:ext cx="43" cy="48"/>
            </a:xfrm>
            <a:custGeom>
              <a:avLst/>
              <a:gdLst>
                <a:gd name="T0" fmla="*/ 43 w 43"/>
                <a:gd name="T1" fmla="*/ 0 h 48"/>
                <a:gd name="T2" fmla="*/ 0 w 43"/>
                <a:gd name="T3" fmla="*/ 48 h 48"/>
                <a:gd name="T4" fmla="*/ 0 60000 65536"/>
                <a:gd name="T5" fmla="*/ 0 60000 65536"/>
                <a:gd name="T6" fmla="*/ 0 w 43"/>
                <a:gd name="T7" fmla="*/ 0 h 48"/>
                <a:gd name="T8" fmla="*/ 43 w 43"/>
                <a:gd name="T9" fmla="*/ 48 h 48"/>
              </a:gdLst>
              <a:ahLst/>
              <a:cxnLst>
                <a:cxn ang="T4">
                  <a:pos x="T0" y="T1"/>
                </a:cxn>
                <a:cxn ang="T5">
                  <a:pos x="T2" y="T3"/>
                </a:cxn>
              </a:cxnLst>
              <a:rect l="T6" t="T7" r="T8" b="T9"/>
              <a:pathLst>
                <a:path w="43" h="48">
                  <a:moveTo>
                    <a:pt x="43" y="0"/>
                  </a:moveTo>
                  <a:lnTo>
                    <a:pt x="0" y="48"/>
                  </a:lnTo>
                </a:path>
              </a:pathLst>
            </a:custGeom>
            <a:noFill/>
            <a:ln w="9525">
              <a:solidFill>
                <a:schemeClr val="bg1"/>
              </a:solidFill>
              <a:round/>
              <a:headEnd/>
              <a:tailEnd/>
            </a:ln>
          </p:spPr>
          <p:txBody>
            <a:bodyPr wrap="none" anchor="ctr"/>
            <a:lstStyle/>
            <a:p>
              <a:endParaRPr lang="hu-HU"/>
            </a:p>
          </p:txBody>
        </p:sp>
        <p:sp>
          <p:nvSpPr>
            <p:cNvPr id="15448" name="Freeform 59"/>
            <p:cNvSpPr>
              <a:spLocks/>
            </p:cNvSpPr>
            <p:nvPr/>
          </p:nvSpPr>
          <p:spPr bwMode="auto">
            <a:xfrm>
              <a:off x="2370" y="1871"/>
              <a:ext cx="51" cy="48"/>
            </a:xfrm>
            <a:custGeom>
              <a:avLst/>
              <a:gdLst>
                <a:gd name="T0" fmla="*/ 0 w 51"/>
                <a:gd name="T1" fmla="*/ 0 h 48"/>
                <a:gd name="T2" fmla="*/ 51 w 51"/>
                <a:gd name="T3" fmla="*/ 48 h 48"/>
                <a:gd name="T4" fmla="*/ 0 60000 65536"/>
                <a:gd name="T5" fmla="*/ 0 60000 65536"/>
                <a:gd name="T6" fmla="*/ 0 w 51"/>
                <a:gd name="T7" fmla="*/ 0 h 48"/>
                <a:gd name="T8" fmla="*/ 51 w 51"/>
                <a:gd name="T9" fmla="*/ 48 h 48"/>
              </a:gdLst>
              <a:ahLst/>
              <a:cxnLst>
                <a:cxn ang="T4">
                  <a:pos x="T0" y="T1"/>
                </a:cxn>
                <a:cxn ang="T5">
                  <a:pos x="T2" y="T3"/>
                </a:cxn>
              </a:cxnLst>
              <a:rect l="T6" t="T7" r="T8" b="T9"/>
              <a:pathLst>
                <a:path w="51" h="48">
                  <a:moveTo>
                    <a:pt x="0" y="0"/>
                  </a:moveTo>
                  <a:lnTo>
                    <a:pt x="51" y="48"/>
                  </a:lnTo>
                </a:path>
              </a:pathLst>
            </a:custGeom>
            <a:noFill/>
            <a:ln w="9525">
              <a:solidFill>
                <a:schemeClr val="bg1"/>
              </a:solidFill>
              <a:round/>
              <a:headEnd/>
              <a:tailEnd/>
            </a:ln>
          </p:spPr>
          <p:txBody>
            <a:bodyPr wrap="none" anchor="ctr"/>
            <a:lstStyle/>
            <a:p>
              <a:endParaRPr lang="hu-HU"/>
            </a:p>
          </p:txBody>
        </p:sp>
        <p:sp>
          <p:nvSpPr>
            <p:cNvPr id="15449" name="Freeform 60"/>
            <p:cNvSpPr>
              <a:spLocks/>
            </p:cNvSpPr>
            <p:nvPr/>
          </p:nvSpPr>
          <p:spPr bwMode="auto">
            <a:xfrm>
              <a:off x="2390" y="1873"/>
              <a:ext cx="11" cy="16"/>
            </a:xfrm>
            <a:custGeom>
              <a:avLst/>
              <a:gdLst>
                <a:gd name="T0" fmla="*/ 0 w 11"/>
                <a:gd name="T1" fmla="*/ 16 h 16"/>
                <a:gd name="T2" fmla="*/ 11 w 11"/>
                <a:gd name="T3" fmla="*/ 0 h 16"/>
                <a:gd name="T4" fmla="*/ 0 60000 65536"/>
                <a:gd name="T5" fmla="*/ 0 60000 65536"/>
                <a:gd name="T6" fmla="*/ 0 w 11"/>
                <a:gd name="T7" fmla="*/ 0 h 16"/>
                <a:gd name="T8" fmla="*/ 11 w 11"/>
                <a:gd name="T9" fmla="*/ 16 h 16"/>
              </a:gdLst>
              <a:ahLst/>
              <a:cxnLst>
                <a:cxn ang="T4">
                  <a:pos x="T0" y="T1"/>
                </a:cxn>
                <a:cxn ang="T5">
                  <a:pos x="T2" y="T3"/>
                </a:cxn>
              </a:cxnLst>
              <a:rect l="T6" t="T7" r="T8" b="T9"/>
              <a:pathLst>
                <a:path w="11" h="16">
                  <a:moveTo>
                    <a:pt x="0" y="16"/>
                  </a:moveTo>
                  <a:lnTo>
                    <a:pt x="11" y="0"/>
                  </a:lnTo>
                </a:path>
              </a:pathLst>
            </a:custGeom>
            <a:noFill/>
            <a:ln w="9525">
              <a:solidFill>
                <a:schemeClr val="bg1"/>
              </a:solidFill>
              <a:round/>
              <a:headEnd/>
              <a:tailEnd/>
            </a:ln>
          </p:spPr>
          <p:txBody>
            <a:bodyPr wrap="none" anchor="ctr"/>
            <a:lstStyle/>
            <a:p>
              <a:endParaRPr lang="hu-HU"/>
            </a:p>
          </p:txBody>
        </p:sp>
        <p:sp>
          <p:nvSpPr>
            <p:cNvPr id="15450" name="Freeform 61"/>
            <p:cNvSpPr>
              <a:spLocks/>
            </p:cNvSpPr>
            <p:nvPr/>
          </p:nvSpPr>
          <p:spPr bwMode="auto">
            <a:xfrm>
              <a:off x="2336" y="1871"/>
              <a:ext cx="15" cy="18"/>
            </a:xfrm>
            <a:custGeom>
              <a:avLst/>
              <a:gdLst>
                <a:gd name="T0" fmla="*/ 15 w 15"/>
                <a:gd name="T1" fmla="*/ 18 h 18"/>
                <a:gd name="T2" fmla="*/ 0 w 15"/>
                <a:gd name="T3" fmla="*/ 0 h 18"/>
                <a:gd name="T4" fmla="*/ 0 60000 65536"/>
                <a:gd name="T5" fmla="*/ 0 60000 65536"/>
                <a:gd name="T6" fmla="*/ 0 w 15"/>
                <a:gd name="T7" fmla="*/ 0 h 18"/>
                <a:gd name="T8" fmla="*/ 15 w 15"/>
                <a:gd name="T9" fmla="*/ 18 h 18"/>
              </a:gdLst>
              <a:ahLst/>
              <a:cxnLst>
                <a:cxn ang="T4">
                  <a:pos x="T0" y="T1"/>
                </a:cxn>
                <a:cxn ang="T5">
                  <a:pos x="T2" y="T3"/>
                </a:cxn>
              </a:cxnLst>
              <a:rect l="T6" t="T7" r="T8" b="T9"/>
              <a:pathLst>
                <a:path w="15" h="18">
                  <a:moveTo>
                    <a:pt x="15" y="18"/>
                  </a:moveTo>
                  <a:lnTo>
                    <a:pt x="0" y="0"/>
                  </a:lnTo>
                </a:path>
              </a:pathLst>
            </a:custGeom>
            <a:noFill/>
            <a:ln w="9525">
              <a:solidFill>
                <a:schemeClr val="bg1"/>
              </a:solidFill>
              <a:round/>
              <a:headEnd/>
              <a:tailEnd/>
            </a:ln>
          </p:spPr>
          <p:txBody>
            <a:bodyPr wrap="none" anchor="ctr"/>
            <a:lstStyle/>
            <a:p>
              <a:endParaRPr lang="hu-HU"/>
            </a:p>
          </p:txBody>
        </p:sp>
        <p:sp>
          <p:nvSpPr>
            <p:cNvPr id="15451" name="Freeform 62"/>
            <p:cNvSpPr>
              <a:spLocks/>
            </p:cNvSpPr>
            <p:nvPr/>
          </p:nvSpPr>
          <p:spPr bwMode="auto">
            <a:xfrm>
              <a:off x="2330" y="1892"/>
              <a:ext cx="21" cy="1"/>
            </a:xfrm>
            <a:custGeom>
              <a:avLst/>
              <a:gdLst>
                <a:gd name="T0" fmla="*/ 21 w 21"/>
                <a:gd name="T1" fmla="*/ 1 h 1"/>
                <a:gd name="T2" fmla="*/ 0 w 21"/>
                <a:gd name="T3" fmla="*/ 0 h 1"/>
                <a:gd name="T4" fmla="*/ 0 60000 65536"/>
                <a:gd name="T5" fmla="*/ 0 60000 65536"/>
                <a:gd name="T6" fmla="*/ 0 w 21"/>
                <a:gd name="T7" fmla="*/ 0 h 1"/>
                <a:gd name="T8" fmla="*/ 21 w 21"/>
                <a:gd name="T9" fmla="*/ 1 h 1"/>
              </a:gdLst>
              <a:ahLst/>
              <a:cxnLst>
                <a:cxn ang="T4">
                  <a:pos x="T0" y="T1"/>
                </a:cxn>
                <a:cxn ang="T5">
                  <a:pos x="T2" y="T3"/>
                </a:cxn>
              </a:cxnLst>
              <a:rect l="T6" t="T7" r="T8" b="T9"/>
              <a:pathLst>
                <a:path w="21" h="1">
                  <a:moveTo>
                    <a:pt x="21" y="1"/>
                  </a:moveTo>
                  <a:lnTo>
                    <a:pt x="0" y="0"/>
                  </a:lnTo>
                </a:path>
              </a:pathLst>
            </a:custGeom>
            <a:noFill/>
            <a:ln w="9525">
              <a:solidFill>
                <a:schemeClr val="bg1"/>
              </a:solidFill>
              <a:round/>
              <a:headEnd/>
              <a:tailEnd/>
            </a:ln>
          </p:spPr>
          <p:txBody>
            <a:bodyPr wrap="none" anchor="ctr"/>
            <a:lstStyle/>
            <a:p>
              <a:endParaRPr lang="hu-HU"/>
            </a:p>
          </p:txBody>
        </p:sp>
        <p:sp>
          <p:nvSpPr>
            <p:cNvPr id="15452" name="Freeform 63"/>
            <p:cNvSpPr>
              <a:spLocks/>
            </p:cNvSpPr>
            <p:nvPr/>
          </p:nvSpPr>
          <p:spPr bwMode="auto">
            <a:xfrm>
              <a:off x="2393" y="1892"/>
              <a:ext cx="19" cy="1"/>
            </a:xfrm>
            <a:custGeom>
              <a:avLst/>
              <a:gdLst>
                <a:gd name="T0" fmla="*/ 0 w 19"/>
                <a:gd name="T1" fmla="*/ 0 h 1"/>
                <a:gd name="T2" fmla="*/ 19 w 19"/>
                <a:gd name="T3" fmla="*/ 0 h 1"/>
                <a:gd name="T4" fmla="*/ 0 60000 65536"/>
                <a:gd name="T5" fmla="*/ 0 60000 65536"/>
                <a:gd name="T6" fmla="*/ 0 w 19"/>
                <a:gd name="T7" fmla="*/ 0 h 1"/>
                <a:gd name="T8" fmla="*/ 19 w 19"/>
                <a:gd name="T9" fmla="*/ 1 h 1"/>
              </a:gdLst>
              <a:ahLst/>
              <a:cxnLst>
                <a:cxn ang="T4">
                  <a:pos x="T0" y="T1"/>
                </a:cxn>
                <a:cxn ang="T5">
                  <a:pos x="T2" y="T3"/>
                </a:cxn>
              </a:cxnLst>
              <a:rect l="T6" t="T7" r="T8" b="T9"/>
              <a:pathLst>
                <a:path w="19" h="1">
                  <a:moveTo>
                    <a:pt x="0" y="0"/>
                  </a:moveTo>
                  <a:lnTo>
                    <a:pt x="19" y="0"/>
                  </a:lnTo>
                </a:path>
              </a:pathLst>
            </a:custGeom>
            <a:noFill/>
            <a:ln w="9525">
              <a:solidFill>
                <a:schemeClr val="bg1"/>
              </a:solidFill>
              <a:round/>
              <a:headEnd/>
              <a:tailEnd/>
            </a:ln>
          </p:spPr>
          <p:txBody>
            <a:bodyPr wrap="none" anchor="ctr"/>
            <a:lstStyle/>
            <a:p>
              <a:endParaRPr lang="hu-HU"/>
            </a:p>
          </p:txBody>
        </p:sp>
        <p:sp>
          <p:nvSpPr>
            <p:cNvPr id="15453" name="Freeform 64"/>
            <p:cNvSpPr>
              <a:spLocks/>
            </p:cNvSpPr>
            <p:nvPr/>
          </p:nvSpPr>
          <p:spPr bwMode="auto">
            <a:xfrm>
              <a:off x="2345" y="1847"/>
              <a:ext cx="24" cy="24"/>
            </a:xfrm>
            <a:custGeom>
              <a:avLst/>
              <a:gdLst>
                <a:gd name="T0" fmla="*/ 24 w 24"/>
                <a:gd name="T1" fmla="*/ 24 h 24"/>
                <a:gd name="T2" fmla="*/ 0 w 24"/>
                <a:gd name="T3" fmla="*/ 0 h 24"/>
                <a:gd name="T4" fmla="*/ 0 60000 65536"/>
                <a:gd name="T5" fmla="*/ 0 60000 65536"/>
                <a:gd name="T6" fmla="*/ 0 w 24"/>
                <a:gd name="T7" fmla="*/ 0 h 24"/>
                <a:gd name="T8" fmla="*/ 24 w 24"/>
                <a:gd name="T9" fmla="*/ 24 h 24"/>
              </a:gdLst>
              <a:ahLst/>
              <a:cxnLst>
                <a:cxn ang="T4">
                  <a:pos x="T0" y="T1"/>
                </a:cxn>
                <a:cxn ang="T5">
                  <a:pos x="T2" y="T3"/>
                </a:cxn>
              </a:cxnLst>
              <a:rect l="T6" t="T7" r="T8" b="T9"/>
              <a:pathLst>
                <a:path w="24" h="24">
                  <a:moveTo>
                    <a:pt x="24" y="24"/>
                  </a:moveTo>
                  <a:lnTo>
                    <a:pt x="0" y="0"/>
                  </a:lnTo>
                </a:path>
              </a:pathLst>
            </a:custGeom>
            <a:noFill/>
            <a:ln w="9525">
              <a:solidFill>
                <a:schemeClr val="bg1"/>
              </a:solidFill>
              <a:round/>
              <a:headEnd/>
              <a:tailEnd/>
            </a:ln>
          </p:spPr>
          <p:txBody>
            <a:bodyPr wrap="none" anchor="ctr"/>
            <a:lstStyle/>
            <a:p>
              <a:endParaRPr lang="hu-HU"/>
            </a:p>
          </p:txBody>
        </p:sp>
        <p:sp>
          <p:nvSpPr>
            <p:cNvPr id="15454" name="Freeform 65"/>
            <p:cNvSpPr>
              <a:spLocks/>
            </p:cNvSpPr>
            <p:nvPr/>
          </p:nvSpPr>
          <p:spPr bwMode="auto">
            <a:xfrm>
              <a:off x="2370" y="1844"/>
              <a:ext cx="26" cy="27"/>
            </a:xfrm>
            <a:custGeom>
              <a:avLst/>
              <a:gdLst>
                <a:gd name="T0" fmla="*/ 0 w 26"/>
                <a:gd name="T1" fmla="*/ 27 h 27"/>
                <a:gd name="T2" fmla="*/ 26 w 26"/>
                <a:gd name="T3" fmla="*/ 0 h 27"/>
                <a:gd name="T4" fmla="*/ 0 60000 65536"/>
                <a:gd name="T5" fmla="*/ 0 60000 65536"/>
                <a:gd name="T6" fmla="*/ 0 w 26"/>
                <a:gd name="T7" fmla="*/ 0 h 27"/>
                <a:gd name="T8" fmla="*/ 26 w 26"/>
                <a:gd name="T9" fmla="*/ 27 h 27"/>
              </a:gdLst>
              <a:ahLst/>
              <a:cxnLst>
                <a:cxn ang="T4">
                  <a:pos x="T0" y="T1"/>
                </a:cxn>
                <a:cxn ang="T5">
                  <a:pos x="T2" y="T3"/>
                </a:cxn>
              </a:cxnLst>
              <a:rect l="T6" t="T7" r="T8" b="T9"/>
              <a:pathLst>
                <a:path w="26" h="27">
                  <a:moveTo>
                    <a:pt x="0" y="27"/>
                  </a:moveTo>
                  <a:lnTo>
                    <a:pt x="26" y="0"/>
                  </a:lnTo>
                </a:path>
              </a:pathLst>
            </a:custGeom>
            <a:noFill/>
            <a:ln w="9525">
              <a:solidFill>
                <a:schemeClr val="bg1"/>
              </a:solidFill>
              <a:round/>
              <a:headEnd/>
              <a:tailEnd/>
            </a:ln>
          </p:spPr>
          <p:txBody>
            <a:bodyPr wrap="none" anchor="ctr"/>
            <a:lstStyle/>
            <a:p>
              <a:endParaRPr lang="hu-HU"/>
            </a:p>
          </p:txBody>
        </p:sp>
      </p:grpSp>
      <p:sp>
        <p:nvSpPr>
          <p:cNvPr id="18440" name="AutoShape 66"/>
          <p:cNvSpPr>
            <a:spLocks noChangeArrowheads="1"/>
          </p:cNvSpPr>
          <p:nvPr/>
        </p:nvSpPr>
        <p:spPr bwMode="gray">
          <a:xfrm>
            <a:off x="3603625" y="5037138"/>
            <a:ext cx="763588" cy="763587"/>
          </a:xfrm>
          <a:prstGeom prst="flowChartAlternateProcess">
            <a:avLst/>
          </a:prstGeom>
          <a:solidFill>
            <a:schemeClr val="bg1">
              <a:lumMod val="50000"/>
            </a:schemeClr>
          </a:solidFill>
          <a:ln w="22225">
            <a:solidFill>
              <a:srgbClr val="000099"/>
            </a:solidFill>
            <a:miter lim="800000"/>
            <a:headEnd/>
            <a:tailEnd type="none" w="med" len="lg"/>
          </a:ln>
        </p:spPr>
        <p:txBody>
          <a:bodyPr wrap="none" lIns="0" tIns="0" rIns="0" bIns="0" anchor="ctr"/>
          <a:lstStyle/>
          <a:p>
            <a:pPr eaLnBrk="0" hangingPunct="0">
              <a:defRPr/>
            </a:pPr>
            <a:endParaRPr lang="hu-HU">
              <a:cs typeface="+mn-cs"/>
            </a:endParaRPr>
          </a:p>
        </p:txBody>
      </p:sp>
      <p:sp>
        <p:nvSpPr>
          <p:cNvPr id="15369" name="Oval 67"/>
          <p:cNvSpPr>
            <a:spLocks noChangeArrowheads="1"/>
          </p:cNvSpPr>
          <p:nvPr/>
        </p:nvSpPr>
        <p:spPr bwMode="gray">
          <a:xfrm>
            <a:off x="3890963" y="5265738"/>
            <a:ext cx="190500" cy="381000"/>
          </a:xfrm>
          <a:prstGeom prst="ellipse">
            <a:avLst/>
          </a:prstGeom>
          <a:solidFill>
            <a:schemeClr val="bg1"/>
          </a:solidFill>
          <a:ln w="12700">
            <a:solidFill>
              <a:schemeClr val="bg1"/>
            </a:solidFill>
            <a:round/>
            <a:headEnd/>
            <a:tailEnd type="none" w="med" len="lg"/>
          </a:ln>
        </p:spPr>
        <p:txBody>
          <a:bodyPr wrap="none" lIns="0" tIns="0" rIns="0" bIns="0" anchor="ctr"/>
          <a:lstStyle/>
          <a:p>
            <a:pPr eaLnBrk="0" hangingPunct="0"/>
            <a:endParaRPr lang="hu-HU"/>
          </a:p>
        </p:txBody>
      </p:sp>
      <p:sp>
        <p:nvSpPr>
          <p:cNvPr id="15370" name="Line 68"/>
          <p:cNvSpPr>
            <a:spLocks noChangeShapeType="1"/>
          </p:cNvSpPr>
          <p:nvPr/>
        </p:nvSpPr>
        <p:spPr bwMode="gray">
          <a:xfrm flipV="1">
            <a:off x="3994150" y="5111750"/>
            <a:ext cx="1588" cy="285750"/>
          </a:xfrm>
          <a:prstGeom prst="line">
            <a:avLst/>
          </a:prstGeom>
          <a:noFill/>
          <a:ln w="28575">
            <a:solidFill>
              <a:schemeClr val="bg1"/>
            </a:solidFill>
            <a:round/>
            <a:headEnd/>
            <a:tailEnd type="none" w="med" len="lg"/>
          </a:ln>
        </p:spPr>
        <p:txBody>
          <a:bodyPr wrap="none" lIns="0" tIns="0" rIns="0" bIns="0" anchor="ctr"/>
          <a:lstStyle/>
          <a:p>
            <a:endParaRPr lang="hu-HU"/>
          </a:p>
        </p:txBody>
      </p:sp>
      <p:grpSp>
        <p:nvGrpSpPr>
          <p:cNvPr id="15371" name="Group 69"/>
          <p:cNvGrpSpPr>
            <a:grpSpLocks/>
          </p:cNvGrpSpPr>
          <p:nvPr/>
        </p:nvGrpSpPr>
        <p:grpSpPr bwMode="auto">
          <a:xfrm>
            <a:off x="5356225" y="3155950"/>
            <a:ext cx="658813" cy="668338"/>
            <a:chOff x="3760" y="2619"/>
            <a:chExt cx="332" cy="337"/>
          </a:xfrm>
        </p:grpSpPr>
        <p:sp>
          <p:nvSpPr>
            <p:cNvPr id="15387" name="Freeform 70"/>
            <p:cNvSpPr>
              <a:spLocks/>
            </p:cNvSpPr>
            <p:nvPr/>
          </p:nvSpPr>
          <p:spPr bwMode="auto">
            <a:xfrm>
              <a:off x="3942" y="2619"/>
              <a:ext cx="17" cy="215"/>
            </a:xfrm>
            <a:custGeom>
              <a:avLst/>
              <a:gdLst>
                <a:gd name="T0" fmla="*/ 10 w 17"/>
                <a:gd name="T1" fmla="*/ 0 h 215"/>
                <a:gd name="T2" fmla="*/ 2 w 17"/>
                <a:gd name="T3" fmla="*/ 7 h 215"/>
                <a:gd name="T4" fmla="*/ 4 w 17"/>
                <a:gd name="T5" fmla="*/ 69 h 215"/>
                <a:gd name="T6" fmla="*/ 4 w 17"/>
                <a:gd name="T7" fmla="*/ 109 h 215"/>
                <a:gd name="T8" fmla="*/ 4 w 17"/>
                <a:gd name="T9" fmla="*/ 151 h 215"/>
                <a:gd name="T10" fmla="*/ 0 w 17"/>
                <a:gd name="T11" fmla="*/ 213 h 215"/>
                <a:gd name="T12" fmla="*/ 13 w 17"/>
                <a:gd name="T13" fmla="*/ 215 h 215"/>
                <a:gd name="T14" fmla="*/ 17 w 17"/>
                <a:gd name="T15" fmla="*/ 151 h 215"/>
                <a:gd name="T16" fmla="*/ 17 w 17"/>
                <a:gd name="T17" fmla="*/ 109 h 215"/>
                <a:gd name="T18" fmla="*/ 17 w 17"/>
                <a:gd name="T19" fmla="*/ 69 h 215"/>
                <a:gd name="T20" fmla="*/ 15 w 17"/>
                <a:gd name="T21" fmla="*/ 5 h 215"/>
                <a:gd name="T22" fmla="*/ 10 w 17"/>
                <a:gd name="T23" fmla="*/ 13 h 215"/>
                <a:gd name="T24" fmla="*/ 10 w 17"/>
                <a:gd name="T25" fmla="*/ 0 h 215"/>
                <a:gd name="T26" fmla="*/ 2 w 17"/>
                <a:gd name="T27" fmla="*/ 0 h 215"/>
                <a:gd name="T28" fmla="*/ 2 w 17"/>
                <a:gd name="T29" fmla="*/ 7 h 215"/>
                <a:gd name="T30" fmla="*/ 10 w 17"/>
                <a:gd name="T31" fmla="*/ 0 h 2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5"/>
                <a:gd name="T50" fmla="*/ 17 w 17"/>
                <a:gd name="T51" fmla="*/ 215 h 2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5">
                  <a:moveTo>
                    <a:pt x="10" y="0"/>
                  </a:moveTo>
                  <a:lnTo>
                    <a:pt x="2" y="7"/>
                  </a:lnTo>
                  <a:lnTo>
                    <a:pt x="4" y="69"/>
                  </a:lnTo>
                  <a:lnTo>
                    <a:pt x="4" y="109"/>
                  </a:lnTo>
                  <a:lnTo>
                    <a:pt x="4" y="151"/>
                  </a:lnTo>
                  <a:lnTo>
                    <a:pt x="0" y="213"/>
                  </a:lnTo>
                  <a:lnTo>
                    <a:pt x="13" y="215"/>
                  </a:lnTo>
                  <a:lnTo>
                    <a:pt x="17" y="151"/>
                  </a:lnTo>
                  <a:lnTo>
                    <a:pt x="17" y="109"/>
                  </a:lnTo>
                  <a:lnTo>
                    <a:pt x="17" y="69"/>
                  </a:lnTo>
                  <a:lnTo>
                    <a:pt x="15" y="5"/>
                  </a:lnTo>
                  <a:lnTo>
                    <a:pt x="10" y="13"/>
                  </a:lnTo>
                  <a:lnTo>
                    <a:pt x="10" y="0"/>
                  </a:lnTo>
                  <a:lnTo>
                    <a:pt x="2" y="0"/>
                  </a:lnTo>
                  <a:lnTo>
                    <a:pt x="2" y="7"/>
                  </a:lnTo>
                  <a:lnTo>
                    <a:pt x="10" y="0"/>
                  </a:lnTo>
                  <a:close/>
                </a:path>
              </a:pathLst>
            </a:custGeom>
            <a:solidFill>
              <a:srgbClr val="FFFFFF"/>
            </a:solidFill>
            <a:ln w="9525">
              <a:noFill/>
              <a:round/>
              <a:headEnd/>
              <a:tailEnd/>
            </a:ln>
          </p:spPr>
          <p:txBody>
            <a:bodyPr/>
            <a:lstStyle/>
            <a:p>
              <a:endParaRPr lang="hu-HU"/>
            </a:p>
          </p:txBody>
        </p:sp>
        <p:sp>
          <p:nvSpPr>
            <p:cNvPr id="15388" name="Freeform 71"/>
            <p:cNvSpPr>
              <a:spLocks/>
            </p:cNvSpPr>
            <p:nvPr/>
          </p:nvSpPr>
          <p:spPr bwMode="auto">
            <a:xfrm>
              <a:off x="3952" y="2619"/>
              <a:ext cx="40" cy="13"/>
            </a:xfrm>
            <a:custGeom>
              <a:avLst/>
              <a:gdLst>
                <a:gd name="T0" fmla="*/ 40 w 40"/>
                <a:gd name="T1" fmla="*/ 7 h 13"/>
                <a:gd name="T2" fmla="*/ 32 w 40"/>
                <a:gd name="T3" fmla="*/ 0 h 13"/>
                <a:gd name="T4" fmla="*/ 0 w 40"/>
                <a:gd name="T5" fmla="*/ 0 h 13"/>
                <a:gd name="T6" fmla="*/ 0 w 40"/>
                <a:gd name="T7" fmla="*/ 13 h 13"/>
                <a:gd name="T8" fmla="*/ 32 w 40"/>
                <a:gd name="T9" fmla="*/ 13 h 13"/>
                <a:gd name="T10" fmla="*/ 40 w 40"/>
                <a:gd name="T11" fmla="*/ 7 h 13"/>
                <a:gd name="T12" fmla="*/ 40 w 40"/>
                <a:gd name="T13" fmla="*/ 7 h 13"/>
                <a:gd name="T14" fmla="*/ 40 w 40"/>
                <a:gd name="T15" fmla="*/ 0 h 13"/>
                <a:gd name="T16" fmla="*/ 32 w 40"/>
                <a:gd name="T17" fmla="*/ 0 h 13"/>
                <a:gd name="T18" fmla="*/ 40 w 40"/>
                <a:gd name="T19" fmla="*/ 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3"/>
                <a:gd name="T32" fmla="*/ 40 w 4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3">
                  <a:moveTo>
                    <a:pt x="40" y="7"/>
                  </a:moveTo>
                  <a:lnTo>
                    <a:pt x="32" y="0"/>
                  </a:lnTo>
                  <a:lnTo>
                    <a:pt x="0" y="0"/>
                  </a:lnTo>
                  <a:lnTo>
                    <a:pt x="0" y="13"/>
                  </a:lnTo>
                  <a:lnTo>
                    <a:pt x="32" y="13"/>
                  </a:lnTo>
                  <a:lnTo>
                    <a:pt x="40" y="7"/>
                  </a:lnTo>
                  <a:lnTo>
                    <a:pt x="40" y="0"/>
                  </a:lnTo>
                  <a:lnTo>
                    <a:pt x="32" y="0"/>
                  </a:lnTo>
                  <a:lnTo>
                    <a:pt x="40" y="7"/>
                  </a:lnTo>
                  <a:close/>
                </a:path>
              </a:pathLst>
            </a:custGeom>
            <a:solidFill>
              <a:srgbClr val="FFFFFF"/>
            </a:solidFill>
            <a:ln w="9525">
              <a:noFill/>
              <a:round/>
              <a:headEnd/>
              <a:tailEnd/>
            </a:ln>
          </p:spPr>
          <p:txBody>
            <a:bodyPr/>
            <a:lstStyle/>
            <a:p>
              <a:endParaRPr lang="hu-HU"/>
            </a:p>
          </p:txBody>
        </p:sp>
        <p:sp>
          <p:nvSpPr>
            <p:cNvPr id="15389" name="Freeform 72"/>
            <p:cNvSpPr>
              <a:spLocks/>
            </p:cNvSpPr>
            <p:nvPr/>
          </p:nvSpPr>
          <p:spPr bwMode="auto">
            <a:xfrm>
              <a:off x="3975" y="2624"/>
              <a:ext cx="17" cy="210"/>
            </a:xfrm>
            <a:custGeom>
              <a:avLst/>
              <a:gdLst>
                <a:gd name="T0" fmla="*/ 17 w 17"/>
                <a:gd name="T1" fmla="*/ 210 h 210"/>
                <a:gd name="T2" fmla="*/ 15 w 17"/>
                <a:gd name="T3" fmla="*/ 146 h 210"/>
                <a:gd name="T4" fmla="*/ 13 w 17"/>
                <a:gd name="T5" fmla="*/ 106 h 210"/>
                <a:gd name="T6" fmla="*/ 15 w 17"/>
                <a:gd name="T7" fmla="*/ 64 h 210"/>
                <a:gd name="T8" fmla="*/ 17 w 17"/>
                <a:gd name="T9" fmla="*/ 2 h 210"/>
                <a:gd name="T10" fmla="*/ 3 w 17"/>
                <a:gd name="T11" fmla="*/ 0 h 210"/>
                <a:gd name="T12" fmla="*/ 2 w 17"/>
                <a:gd name="T13" fmla="*/ 64 h 210"/>
                <a:gd name="T14" fmla="*/ 0 w 17"/>
                <a:gd name="T15" fmla="*/ 106 h 210"/>
                <a:gd name="T16" fmla="*/ 2 w 17"/>
                <a:gd name="T17" fmla="*/ 146 h 210"/>
                <a:gd name="T18" fmla="*/ 3 w 17"/>
                <a:gd name="T19" fmla="*/ 210 h 210"/>
                <a:gd name="T20" fmla="*/ 17 w 17"/>
                <a:gd name="T21" fmla="*/ 210 h 2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0"/>
                <a:gd name="T35" fmla="*/ 17 w 17"/>
                <a:gd name="T36" fmla="*/ 210 h 2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0">
                  <a:moveTo>
                    <a:pt x="17" y="210"/>
                  </a:moveTo>
                  <a:lnTo>
                    <a:pt x="15" y="146"/>
                  </a:lnTo>
                  <a:lnTo>
                    <a:pt x="13" y="106"/>
                  </a:lnTo>
                  <a:lnTo>
                    <a:pt x="15" y="64"/>
                  </a:lnTo>
                  <a:lnTo>
                    <a:pt x="17" y="2"/>
                  </a:lnTo>
                  <a:lnTo>
                    <a:pt x="3" y="0"/>
                  </a:lnTo>
                  <a:lnTo>
                    <a:pt x="2" y="64"/>
                  </a:lnTo>
                  <a:lnTo>
                    <a:pt x="0" y="106"/>
                  </a:lnTo>
                  <a:lnTo>
                    <a:pt x="2" y="146"/>
                  </a:lnTo>
                  <a:lnTo>
                    <a:pt x="3" y="210"/>
                  </a:lnTo>
                  <a:lnTo>
                    <a:pt x="17" y="210"/>
                  </a:lnTo>
                  <a:close/>
                </a:path>
              </a:pathLst>
            </a:custGeom>
            <a:solidFill>
              <a:srgbClr val="FFFFFF"/>
            </a:solidFill>
            <a:ln w="9525">
              <a:noFill/>
              <a:round/>
              <a:headEnd/>
              <a:tailEnd/>
            </a:ln>
          </p:spPr>
          <p:txBody>
            <a:bodyPr/>
            <a:lstStyle/>
            <a:p>
              <a:endParaRPr lang="hu-HU"/>
            </a:p>
          </p:txBody>
        </p:sp>
        <p:sp>
          <p:nvSpPr>
            <p:cNvPr id="15390" name="Freeform 73"/>
            <p:cNvSpPr>
              <a:spLocks/>
            </p:cNvSpPr>
            <p:nvPr/>
          </p:nvSpPr>
          <p:spPr bwMode="auto">
            <a:xfrm>
              <a:off x="4007" y="2619"/>
              <a:ext cx="17" cy="172"/>
            </a:xfrm>
            <a:custGeom>
              <a:avLst/>
              <a:gdLst>
                <a:gd name="T0" fmla="*/ 8 w 17"/>
                <a:gd name="T1" fmla="*/ 0 h 172"/>
                <a:gd name="T2" fmla="*/ 0 w 17"/>
                <a:gd name="T3" fmla="*/ 7 h 172"/>
                <a:gd name="T4" fmla="*/ 2 w 17"/>
                <a:gd name="T5" fmla="*/ 63 h 172"/>
                <a:gd name="T6" fmla="*/ 4 w 17"/>
                <a:gd name="T7" fmla="*/ 90 h 172"/>
                <a:gd name="T8" fmla="*/ 2 w 17"/>
                <a:gd name="T9" fmla="*/ 117 h 172"/>
                <a:gd name="T10" fmla="*/ 0 w 17"/>
                <a:gd name="T11" fmla="*/ 172 h 172"/>
                <a:gd name="T12" fmla="*/ 14 w 17"/>
                <a:gd name="T13" fmla="*/ 172 h 172"/>
                <a:gd name="T14" fmla="*/ 16 w 17"/>
                <a:gd name="T15" fmla="*/ 117 h 172"/>
                <a:gd name="T16" fmla="*/ 17 w 17"/>
                <a:gd name="T17" fmla="*/ 90 h 172"/>
                <a:gd name="T18" fmla="*/ 16 w 17"/>
                <a:gd name="T19" fmla="*/ 63 h 172"/>
                <a:gd name="T20" fmla="*/ 14 w 17"/>
                <a:gd name="T21" fmla="*/ 5 h 172"/>
                <a:gd name="T22" fmla="*/ 8 w 17"/>
                <a:gd name="T23" fmla="*/ 13 h 172"/>
                <a:gd name="T24" fmla="*/ 8 w 17"/>
                <a:gd name="T25" fmla="*/ 0 h 172"/>
                <a:gd name="T26" fmla="*/ 0 w 17"/>
                <a:gd name="T27" fmla="*/ 0 h 172"/>
                <a:gd name="T28" fmla="*/ 0 w 17"/>
                <a:gd name="T29" fmla="*/ 7 h 172"/>
                <a:gd name="T30" fmla="*/ 8 w 17"/>
                <a:gd name="T31" fmla="*/ 0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2"/>
                <a:gd name="T50" fmla="*/ 17 w 17"/>
                <a:gd name="T51" fmla="*/ 172 h 1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2">
                  <a:moveTo>
                    <a:pt x="8" y="0"/>
                  </a:moveTo>
                  <a:lnTo>
                    <a:pt x="0" y="7"/>
                  </a:lnTo>
                  <a:lnTo>
                    <a:pt x="2" y="63"/>
                  </a:lnTo>
                  <a:lnTo>
                    <a:pt x="4" y="90"/>
                  </a:lnTo>
                  <a:lnTo>
                    <a:pt x="2" y="117"/>
                  </a:lnTo>
                  <a:lnTo>
                    <a:pt x="0" y="172"/>
                  </a:lnTo>
                  <a:lnTo>
                    <a:pt x="14" y="172"/>
                  </a:lnTo>
                  <a:lnTo>
                    <a:pt x="16" y="117"/>
                  </a:lnTo>
                  <a:lnTo>
                    <a:pt x="17" y="90"/>
                  </a:lnTo>
                  <a:lnTo>
                    <a:pt x="16" y="63"/>
                  </a:lnTo>
                  <a:lnTo>
                    <a:pt x="14" y="5"/>
                  </a:lnTo>
                  <a:lnTo>
                    <a:pt x="8" y="13"/>
                  </a:lnTo>
                  <a:lnTo>
                    <a:pt x="8" y="0"/>
                  </a:lnTo>
                  <a:lnTo>
                    <a:pt x="0" y="0"/>
                  </a:lnTo>
                  <a:lnTo>
                    <a:pt x="0" y="7"/>
                  </a:lnTo>
                  <a:lnTo>
                    <a:pt x="8" y="0"/>
                  </a:lnTo>
                  <a:close/>
                </a:path>
              </a:pathLst>
            </a:custGeom>
            <a:solidFill>
              <a:srgbClr val="FFFFFF"/>
            </a:solidFill>
            <a:ln w="9525">
              <a:noFill/>
              <a:round/>
              <a:headEnd/>
              <a:tailEnd/>
            </a:ln>
          </p:spPr>
          <p:txBody>
            <a:bodyPr/>
            <a:lstStyle/>
            <a:p>
              <a:endParaRPr lang="hu-HU"/>
            </a:p>
          </p:txBody>
        </p:sp>
        <p:sp>
          <p:nvSpPr>
            <p:cNvPr id="15391" name="Freeform 74"/>
            <p:cNvSpPr>
              <a:spLocks/>
            </p:cNvSpPr>
            <p:nvPr/>
          </p:nvSpPr>
          <p:spPr bwMode="auto">
            <a:xfrm>
              <a:off x="4015" y="2619"/>
              <a:ext cx="40" cy="13"/>
            </a:xfrm>
            <a:custGeom>
              <a:avLst/>
              <a:gdLst>
                <a:gd name="T0" fmla="*/ 40 w 40"/>
                <a:gd name="T1" fmla="*/ 7 h 13"/>
                <a:gd name="T2" fmla="*/ 33 w 40"/>
                <a:gd name="T3" fmla="*/ 0 h 13"/>
                <a:gd name="T4" fmla="*/ 0 w 40"/>
                <a:gd name="T5" fmla="*/ 0 h 13"/>
                <a:gd name="T6" fmla="*/ 0 w 40"/>
                <a:gd name="T7" fmla="*/ 13 h 13"/>
                <a:gd name="T8" fmla="*/ 33 w 40"/>
                <a:gd name="T9" fmla="*/ 13 h 13"/>
                <a:gd name="T10" fmla="*/ 40 w 40"/>
                <a:gd name="T11" fmla="*/ 7 h 13"/>
                <a:gd name="T12" fmla="*/ 40 w 40"/>
                <a:gd name="T13" fmla="*/ 7 h 13"/>
                <a:gd name="T14" fmla="*/ 40 w 40"/>
                <a:gd name="T15" fmla="*/ 0 h 13"/>
                <a:gd name="T16" fmla="*/ 33 w 40"/>
                <a:gd name="T17" fmla="*/ 0 h 13"/>
                <a:gd name="T18" fmla="*/ 40 w 40"/>
                <a:gd name="T19" fmla="*/ 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3"/>
                <a:gd name="T32" fmla="*/ 40 w 4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3">
                  <a:moveTo>
                    <a:pt x="40" y="7"/>
                  </a:moveTo>
                  <a:lnTo>
                    <a:pt x="33" y="0"/>
                  </a:lnTo>
                  <a:lnTo>
                    <a:pt x="0" y="0"/>
                  </a:lnTo>
                  <a:lnTo>
                    <a:pt x="0" y="13"/>
                  </a:lnTo>
                  <a:lnTo>
                    <a:pt x="33" y="13"/>
                  </a:lnTo>
                  <a:lnTo>
                    <a:pt x="40" y="7"/>
                  </a:lnTo>
                  <a:lnTo>
                    <a:pt x="40" y="0"/>
                  </a:lnTo>
                  <a:lnTo>
                    <a:pt x="33" y="0"/>
                  </a:lnTo>
                  <a:lnTo>
                    <a:pt x="40" y="7"/>
                  </a:lnTo>
                  <a:close/>
                </a:path>
              </a:pathLst>
            </a:custGeom>
            <a:solidFill>
              <a:srgbClr val="FFFFFF"/>
            </a:solidFill>
            <a:ln w="9525">
              <a:noFill/>
              <a:round/>
              <a:headEnd/>
              <a:tailEnd/>
            </a:ln>
          </p:spPr>
          <p:txBody>
            <a:bodyPr/>
            <a:lstStyle/>
            <a:p>
              <a:endParaRPr lang="hu-HU"/>
            </a:p>
          </p:txBody>
        </p:sp>
        <p:sp>
          <p:nvSpPr>
            <p:cNvPr id="15392" name="Freeform 75"/>
            <p:cNvSpPr>
              <a:spLocks/>
            </p:cNvSpPr>
            <p:nvPr/>
          </p:nvSpPr>
          <p:spPr bwMode="auto">
            <a:xfrm>
              <a:off x="4038" y="2624"/>
              <a:ext cx="17" cy="185"/>
            </a:xfrm>
            <a:custGeom>
              <a:avLst/>
              <a:gdLst>
                <a:gd name="T0" fmla="*/ 17 w 17"/>
                <a:gd name="T1" fmla="*/ 185 h 185"/>
                <a:gd name="T2" fmla="*/ 15 w 17"/>
                <a:gd name="T3" fmla="*/ 125 h 185"/>
                <a:gd name="T4" fmla="*/ 13 w 17"/>
                <a:gd name="T5" fmla="*/ 93 h 185"/>
                <a:gd name="T6" fmla="*/ 15 w 17"/>
                <a:gd name="T7" fmla="*/ 60 h 185"/>
                <a:gd name="T8" fmla="*/ 17 w 17"/>
                <a:gd name="T9" fmla="*/ 2 h 185"/>
                <a:gd name="T10" fmla="*/ 4 w 17"/>
                <a:gd name="T11" fmla="*/ 0 h 185"/>
                <a:gd name="T12" fmla="*/ 2 w 17"/>
                <a:gd name="T13" fmla="*/ 60 h 185"/>
                <a:gd name="T14" fmla="*/ 0 w 17"/>
                <a:gd name="T15" fmla="*/ 93 h 185"/>
                <a:gd name="T16" fmla="*/ 2 w 17"/>
                <a:gd name="T17" fmla="*/ 125 h 185"/>
                <a:gd name="T18" fmla="*/ 6 w 17"/>
                <a:gd name="T19" fmla="*/ 185 h 185"/>
                <a:gd name="T20" fmla="*/ 17 w 17"/>
                <a:gd name="T21" fmla="*/ 185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85"/>
                <a:gd name="T35" fmla="*/ 17 w 17"/>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85">
                  <a:moveTo>
                    <a:pt x="17" y="185"/>
                  </a:moveTo>
                  <a:lnTo>
                    <a:pt x="15" y="125"/>
                  </a:lnTo>
                  <a:lnTo>
                    <a:pt x="13" y="93"/>
                  </a:lnTo>
                  <a:lnTo>
                    <a:pt x="15" y="60"/>
                  </a:lnTo>
                  <a:lnTo>
                    <a:pt x="17" y="2"/>
                  </a:lnTo>
                  <a:lnTo>
                    <a:pt x="4" y="0"/>
                  </a:lnTo>
                  <a:lnTo>
                    <a:pt x="2" y="60"/>
                  </a:lnTo>
                  <a:lnTo>
                    <a:pt x="0" y="93"/>
                  </a:lnTo>
                  <a:lnTo>
                    <a:pt x="2" y="125"/>
                  </a:lnTo>
                  <a:lnTo>
                    <a:pt x="6" y="185"/>
                  </a:lnTo>
                  <a:lnTo>
                    <a:pt x="17" y="185"/>
                  </a:lnTo>
                  <a:close/>
                </a:path>
              </a:pathLst>
            </a:custGeom>
            <a:solidFill>
              <a:srgbClr val="FFFFFF"/>
            </a:solidFill>
            <a:ln w="9525">
              <a:noFill/>
              <a:round/>
              <a:headEnd/>
              <a:tailEnd/>
            </a:ln>
          </p:spPr>
          <p:txBody>
            <a:bodyPr/>
            <a:lstStyle/>
            <a:p>
              <a:endParaRPr lang="hu-HU"/>
            </a:p>
          </p:txBody>
        </p:sp>
        <p:sp>
          <p:nvSpPr>
            <p:cNvPr id="15393" name="Freeform 76"/>
            <p:cNvSpPr>
              <a:spLocks/>
            </p:cNvSpPr>
            <p:nvPr/>
          </p:nvSpPr>
          <p:spPr bwMode="auto">
            <a:xfrm>
              <a:off x="3952" y="2828"/>
              <a:ext cx="53" cy="15"/>
            </a:xfrm>
            <a:custGeom>
              <a:avLst/>
              <a:gdLst>
                <a:gd name="T0" fmla="*/ 0 w 53"/>
                <a:gd name="T1" fmla="*/ 13 h 15"/>
                <a:gd name="T2" fmla="*/ 5 w 53"/>
                <a:gd name="T3" fmla="*/ 15 h 15"/>
                <a:gd name="T4" fmla="*/ 53 w 53"/>
                <a:gd name="T5" fmla="*/ 15 h 15"/>
                <a:gd name="T6" fmla="*/ 53 w 53"/>
                <a:gd name="T7" fmla="*/ 0 h 15"/>
                <a:gd name="T8" fmla="*/ 5 w 53"/>
                <a:gd name="T9" fmla="*/ 0 h 15"/>
                <a:gd name="T10" fmla="*/ 0 w 53"/>
                <a:gd name="T11" fmla="*/ 13 h 15"/>
                <a:gd name="T12" fmla="*/ 0 60000 65536"/>
                <a:gd name="T13" fmla="*/ 0 60000 65536"/>
                <a:gd name="T14" fmla="*/ 0 60000 65536"/>
                <a:gd name="T15" fmla="*/ 0 60000 65536"/>
                <a:gd name="T16" fmla="*/ 0 60000 65536"/>
                <a:gd name="T17" fmla="*/ 0 60000 65536"/>
                <a:gd name="T18" fmla="*/ 0 w 53"/>
                <a:gd name="T19" fmla="*/ 0 h 15"/>
                <a:gd name="T20" fmla="*/ 53 w 5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53" h="15">
                  <a:moveTo>
                    <a:pt x="0" y="13"/>
                  </a:moveTo>
                  <a:lnTo>
                    <a:pt x="5" y="15"/>
                  </a:lnTo>
                  <a:lnTo>
                    <a:pt x="53" y="15"/>
                  </a:lnTo>
                  <a:lnTo>
                    <a:pt x="53" y="0"/>
                  </a:lnTo>
                  <a:lnTo>
                    <a:pt x="5" y="0"/>
                  </a:lnTo>
                  <a:lnTo>
                    <a:pt x="0" y="13"/>
                  </a:lnTo>
                  <a:close/>
                </a:path>
              </a:pathLst>
            </a:custGeom>
            <a:solidFill>
              <a:srgbClr val="FFFFFF"/>
            </a:solidFill>
            <a:ln w="9525">
              <a:noFill/>
              <a:round/>
              <a:headEnd/>
              <a:tailEnd/>
            </a:ln>
          </p:spPr>
          <p:txBody>
            <a:bodyPr/>
            <a:lstStyle/>
            <a:p>
              <a:endParaRPr lang="hu-HU"/>
            </a:p>
          </p:txBody>
        </p:sp>
        <p:sp>
          <p:nvSpPr>
            <p:cNvPr id="15394" name="Freeform 77"/>
            <p:cNvSpPr>
              <a:spLocks/>
            </p:cNvSpPr>
            <p:nvPr/>
          </p:nvSpPr>
          <p:spPr bwMode="auto">
            <a:xfrm>
              <a:off x="3879" y="2765"/>
              <a:ext cx="82" cy="76"/>
            </a:xfrm>
            <a:custGeom>
              <a:avLst/>
              <a:gdLst>
                <a:gd name="T0" fmla="*/ 0 w 82"/>
                <a:gd name="T1" fmla="*/ 15 h 76"/>
                <a:gd name="T2" fmla="*/ 3 w 82"/>
                <a:gd name="T3" fmla="*/ 21 h 76"/>
                <a:gd name="T4" fmla="*/ 73 w 82"/>
                <a:gd name="T5" fmla="*/ 76 h 76"/>
                <a:gd name="T6" fmla="*/ 82 w 82"/>
                <a:gd name="T7" fmla="*/ 65 h 76"/>
                <a:gd name="T8" fmla="*/ 13 w 82"/>
                <a:gd name="T9" fmla="*/ 9 h 76"/>
                <a:gd name="T10" fmla="*/ 0 w 82"/>
                <a:gd name="T11" fmla="*/ 15 h 76"/>
                <a:gd name="T12" fmla="*/ 13 w 82"/>
                <a:gd name="T13" fmla="*/ 9 h 76"/>
                <a:gd name="T14" fmla="*/ 0 w 82"/>
                <a:gd name="T15" fmla="*/ 0 h 76"/>
                <a:gd name="T16" fmla="*/ 0 w 82"/>
                <a:gd name="T17" fmla="*/ 1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6"/>
                <a:gd name="T29" fmla="*/ 82 w 8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6">
                  <a:moveTo>
                    <a:pt x="0" y="15"/>
                  </a:moveTo>
                  <a:lnTo>
                    <a:pt x="3" y="21"/>
                  </a:lnTo>
                  <a:lnTo>
                    <a:pt x="73" y="76"/>
                  </a:lnTo>
                  <a:lnTo>
                    <a:pt x="82" y="65"/>
                  </a:lnTo>
                  <a:lnTo>
                    <a:pt x="13" y="9"/>
                  </a:lnTo>
                  <a:lnTo>
                    <a:pt x="0" y="15"/>
                  </a:lnTo>
                  <a:lnTo>
                    <a:pt x="13" y="9"/>
                  </a:lnTo>
                  <a:lnTo>
                    <a:pt x="0" y="0"/>
                  </a:lnTo>
                  <a:lnTo>
                    <a:pt x="0" y="15"/>
                  </a:lnTo>
                  <a:close/>
                </a:path>
              </a:pathLst>
            </a:custGeom>
            <a:solidFill>
              <a:srgbClr val="FFFFFF"/>
            </a:solidFill>
            <a:ln w="9525">
              <a:noFill/>
              <a:round/>
              <a:headEnd/>
              <a:tailEnd/>
            </a:ln>
          </p:spPr>
          <p:txBody>
            <a:bodyPr/>
            <a:lstStyle/>
            <a:p>
              <a:endParaRPr lang="hu-HU"/>
            </a:p>
          </p:txBody>
        </p:sp>
        <p:sp>
          <p:nvSpPr>
            <p:cNvPr id="15395" name="Freeform 78"/>
            <p:cNvSpPr>
              <a:spLocks/>
            </p:cNvSpPr>
            <p:nvPr/>
          </p:nvSpPr>
          <p:spPr bwMode="auto">
            <a:xfrm>
              <a:off x="3879" y="2780"/>
              <a:ext cx="15" cy="63"/>
            </a:xfrm>
            <a:custGeom>
              <a:avLst/>
              <a:gdLst>
                <a:gd name="T0" fmla="*/ 7 w 15"/>
                <a:gd name="T1" fmla="*/ 63 h 63"/>
                <a:gd name="T2" fmla="*/ 15 w 15"/>
                <a:gd name="T3" fmla="*/ 56 h 63"/>
                <a:gd name="T4" fmla="*/ 15 w 15"/>
                <a:gd name="T5" fmla="*/ 0 h 63"/>
                <a:gd name="T6" fmla="*/ 0 w 15"/>
                <a:gd name="T7" fmla="*/ 0 h 63"/>
                <a:gd name="T8" fmla="*/ 0 w 15"/>
                <a:gd name="T9" fmla="*/ 56 h 63"/>
                <a:gd name="T10" fmla="*/ 7 w 15"/>
                <a:gd name="T11" fmla="*/ 63 h 63"/>
                <a:gd name="T12" fmla="*/ 7 w 15"/>
                <a:gd name="T13" fmla="*/ 63 h 63"/>
                <a:gd name="T14" fmla="*/ 15 w 15"/>
                <a:gd name="T15" fmla="*/ 63 h 63"/>
                <a:gd name="T16" fmla="*/ 15 w 15"/>
                <a:gd name="T17" fmla="*/ 56 h 63"/>
                <a:gd name="T18" fmla="*/ 7 w 15"/>
                <a:gd name="T19" fmla="*/ 63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3"/>
                <a:gd name="T32" fmla="*/ 15 w 1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3">
                  <a:moveTo>
                    <a:pt x="7" y="63"/>
                  </a:moveTo>
                  <a:lnTo>
                    <a:pt x="15" y="56"/>
                  </a:lnTo>
                  <a:lnTo>
                    <a:pt x="15" y="0"/>
                  </a:lnTo>
                  <a:lnTo>
                    <a:pt x="0" y="0"/>
                  </a:lnTo>
                  <a:lnTo>
                    <a:pt x="0" y="56"/>
                  </a:lnTo>
                  <a:lnTo>
                    <a:pt x="7" y="63"/>
                  </a:lnTo>
                  <a:lnTo>
                    <a:pt x="15" y="63"/>
                  </a:lnTo>
                  <a:lnTo>
                    <a:pt x="15" y="56"/>
                  </a:lnTo>
                  <a:lnTo>
                    <a:pt x="7" y="63"/>
                  </a:lnTo>
                  <a:close/>
                </a:path>
              </a:pathLst>
            </a:custGeom>
            <a:solidFill>
              <a:srgbClr val="FFFFFF"/>
            </a:solidFill>
            <a:ln w="9525">
              <a:noFill/>
              <a:round/>
              <a:headEnd/>
              <a:tailEnd/>
            </a:ln>
          </p:spPr>
          <p:txBody>
            <a:bodyPr/>
            <a:lstStyle/>
            <a:p>
              <a:endParaRPr lang="hu-HU"/>
            </a:p>
          </p:txBody>
        </p:sp>
        <p:sp>
          <p:nvSpPr>
            <p:cNvPr id="15396" name="Freeform 79"/>
            <p:cNvSpPr>
              <a:spLocks/>
            </p:cNvSpPr>
            <p:nvPr/>
          </p:nvSpPr>
          <p:spPr bwMode="auto">
            <a:xfrm>
              <a:off x="3760" y="2828"/>
              <a:ext cx="126" cy="15"/>
            </a:xfrm>
            <a:custGeom>
              <a:avLst/>
              <a:gdLst>
                <a:gd name="T0" fmla="*/ 0 w 126"/>
                <a:gd name="T1" fmla="*/ 8 h 15"/>
                <a:gd name="T2" fmla="*/ 7 w 126"/>
                <a:gd name="T3" fmla="*/ 15 h 15"/>
                <a:gd name="T4" fmla="*/ 126 w 126"/>
                <a:gd name="T5" fmla="*/ 15 h 15"/>
                <a:gd name="T6" fmla="*/ 126 w 126"/>
                <a:gd name="T7" fmla="*/ 0 h 15"/>
                <a:gd name="T8" fmla="*/ 7 w 126"/>
                <a:gd name="T9" fmla="*/ 0 h 15"/>
                <a:gd name="T10" fmla="*/ 0 w 126"/>
                <a:gd name="T11" fmla="*/ 8 h 15"/>
                <a:gd name="T12" fmla="*/ 7 w 126"/>
                <a:gd name="T13" fmla="*/ 0 h 15"/>
                <a:gd name="T14" fmla="*/ 0 w 126"/>
                <a:gd name="T15" fmla="*/ 0 h 15"/>
                <a:gd name="T16" fmla="*/ 0 w 126"/>
                <a:gd name="T17" fmla="*/ 8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15"/>
                <a:gd name="T29" fmla="*/ 126 w 12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15">
                  <a:moveTo>
                    <a:pt x="0" y="8"/>
                  </a:moveTo>
                  <a:lnTo>
                    <a:pt x="7" y="15"/>
                  </a:lnTo>
                  <a:lnTo>
                    <a:pt x="126" y="15"/>
                  </a:lnTo>
                  <a:lnTo>
                    <a:pt x="126" y="0"/>
                  </a:lnTo>
                  <a:lnTo>
                    <a:pt x="7" y="0"/>
                  </a:lnTo>
                  <a:lnTo>
                    <a:pt x="0" y="8"/>
                  </a:lnTo>
                  <a:lnTo>
                    <a:pt x="7" y="0"/>
                  </a:lnTo>
                  <a:lnTo>
                    <a:pt x="0" y="0"/>
                  </a:lnTo>
                  <a:lnTo>
                    <a:pt x="0" y="8"/>
                  </a:lnTo>
                  <a:close/>
                </a:path>
              </a:pathLst>
            </a:custGeom>
            <a:solidFill>
              <a:srgbClr val="FFFFFF"/>
            </a:solidFill>
            <a:ln w="9525">
              <a:noFill/>
              <a:round/>
              <a:headEnd/>
              <a:tailEnd/>
            </a:ln>
          </p:spPr>
          <p:txBody>
            <a:bodyPr/>
            <a:lstStyle/>
            <a:p>
              <a:endParaRPr lang="hu-HU"/>
            </a:p>
          </p:txBody>
        </p:sp>
        <p:sp>
          <p:nvSpPr>
            <p:cNvPr id="15397" name="Freeform 80"/>
            <p:cNvSpPr>
              <a:spLocks/>
            </p:cNvSpPr>
            <p:nvPr/>
          </p:nvSpPr>
          <p:spPr bwMode="auto">
            <a:xfrm>
              <a:off x="3760" y="2836"/>
              <a:ext cx="15" cy="120"/>
            </a:xfrm>
            <a:custGeom>
              <a:avLst/>
              <a:gdLst>
                <a:gd name="T0" fmla="*/ 7 w 15"/>
                <a:gd name="T1" fmla="*/ 120 h 120"/>
                <a:gd name="T2" fmla="*/ 15 w 15"/>
                <a:gd name="T3" fmla="*/ 113 h 120"/>
                <a:gd name="T4" fmla="*/ 15 w 15"/>
                <a:gd name="T5" fmla="*/ 0 h 120"/>
                <a:gd name="T6" fmla="*/ 0 w 15"/>
                <a:gd name="T7" fmla="*/ 0 h 120"/>
                <a:gd name="T8" fmla="*/ 0 w 15"/>
                <a:gd name="T9" fmla="*/ 113 h 120"/>
                <a:gd name="T10" fmla="*/ 7 w 15"/>
                <a:gd name="T11" fmla="*/ 120 h 120"/>
                <a:gd name="T12" fmla="*/ 0 w 15"/>
                <a:gd name="T13" fmla="*/ 113 h 120"/>
                <a:gd name="T14" fmla="*/ 0 w 15"/>
                <a:gd name="T15" fmla="*/ 120 h 120"/>
                <a:gd name="T16" fmla="*/ 7 w 15"/>
                <a:gd name="T17" fmla="*/ 12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0"/>
                <a:gd name="T29" fmla="*/ 15 w 1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0">
                  <a:moveTo>
                    <a:pt x="7" y="120"/>
                  </a:moveTo>
                  <a:lnTo>
                    <a:pt x="15" y="113"/>
                  </a:lnTo>
                  <a:lnTo>
                    <a:pt x="15" y="0"/>
                  </a:lnTo>
                  <a:lnTo>
                    <a:pt x="0" y="0"/>
                  </a:lnTo>
                  <a:lnTo>
                    <a:pt x="0" y="113"/>
                  </a:lnTo>
                  <a:lnTo>
                    <a:pt x="7" y="120"/>
                  </a:lnTo>
                  <a:lnTo>
                    <a:pt x="0" y="113"/>
                  </a:lnTo>
                  <a:lnTo>
                    <a:pt x="0" y="120"/>
                  </a:lnTo>
                  <a:lnTo>
                    <a:pt x="7" y="120"/>
                  </a:lnTo>
                  <a:close/>
                </a:path>
              </a:pathLst>
            </a:custGeom>
            <a:solidFill>
              <a:srgbClr val="FFFFFF"/>
            </a:solidFill>
            <a:ln w="9525">
              <a:noFill/>
              <a:round/>
              <a:headEnd/>
              <a:tailEnd/>
            </a:ln>
          </p:spPr>
          <p:txBody>
            <a:bodyPr/>
            <a:lstStyle/>
            <a:p>
              <a:endParaRPr lang="hu-HU"/>
            </a:p>
          </p:txBody>
        </p:sp>
        <p:sp>
          <p:nvSpPr>
            <p:cNvPr id="15398" name="Freeform 81"/>
            <p:cNvSpPr>
              <a:spLocks/>
            </p:cNvSpPr>
            <p:nvPr/>
          </p:nvSpPr>
          <p:spPr bwMode="auto">
            <a:xfrm>
              <a:off x="3767" y="2941"/>
              <a:ext cx="325" cy="15"/>
            </a:xfrm>
            <a:custGeom>
              <a:avLst/>
              <a:gdLst>
                <a:gd name="T0" fmla="*/ 325 w 325"/>
                <a:gd name="T1" fmla="*/ 8 h 15"/>
                <a:gd name="T2" fmla="*/ 317 w 325"/>
                <a:gd name="T3" fmla="*/ 0 h 15"/>
                <a:gd name="T4" fmla="*/ 0 w 325"/>
                <a:gd name="T5" fmla="*/ 0 h 15"/>
                <a:gd name="T6" fmla="*/ 0 w 325"/>
                <a:gd name="T7" fmla="*/ 15 h 15"/>
                <a:gd name="T8" fmla="*/ 317 w 325"/>
                <a:gd name="T9" fmla="*/ 15 h 15"/>
                <a:gd name="T10" fmla="*/ 325 w 325"/>
                <a:gd name="T11" fmla="*/ 8 h 15"/>
                <a:gd name="T12" fmla="*/ 317 w 325"/>
                <a:gd name="T13" fmla="*/ 15 h 15"/>
                <a:gd name="T14" fmla="*/ 325 w 325"/>
                <a:gd name="T15" fmla="*/ 15 h 15"/>
                <a:gd name="T16" fmla="*/ 325 w 325"/>
                <a:gd name="T17" fmla="*/ 8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15"/>
                <a:gd name="T29" fmla="*/ 325 w 32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15">
                  <a:moveTo>
                    <a:pt x="325" y="8"/>
                  </a:moveTo>
                  <a:lnTo>
                    <a:pt x="317" y="0"/>
                  </a:lnTo>
                  <a:lnTo>
                    <a:pt x="0" y="0"/>
                  </a:lnTo>
                  <a:lnTo>
                    <a:pt x="0" y="15"/>
                  </a:lnTo>
                  <a:lnTo>
                    <a:pt x="317" y="15"/>
                  </a:lnTo>
                  <a:lnTo>
                    <a:pt x="325" y="8"/>
                  </a:lnTo>
                  <a:lnTo>
                    <a:pt x="317" y="15"/>
                  </a:lnTo>
                  <a:lnTo>
                    <a:pt x="325" y="15"/>
                  </a:lnTo>
                  <a:lnTo>
                    <a:pt x="325" y="8"/>
                  </a:lnTo>
                  <a:close/>
                </a:path>
              </a:pathLst>
            </a:custGeom>
            <a:solidFill>
              <a:srgbClr val="FFFFFF"/>
            </a:solidFill>
            <a:ln w="9525">
              <a:noFill/>
              <a:round/>
              <a:headEnd/>
              <a:tailEnd/>
            </a:ln>
          </p:spPr>
          <p:txBody>
            <a:bodyPr/>
            <a:lstStyle/>
            <a:p>
              <a:endParaRPr lang="hu-HU"/>
            </a:p>
          </p:txBody>
        </p:sp>
        <p:sp>
          <p:nvSpPr>
            <p:cNvPr id="15399" name="Freeform 82"/>
            <p:cNvSpPr>
              <a:spLocks/>
            </p:cNvSpPr>
            <p:nvPr/>
          </p:nvSpPr>
          <p:spPr bwMode="auto">
            <a:xfrm>
              <a:off x="4076" y="2832"/>
              <a:ext cx="16" cy="117"/>
            </a:xfrm>
            <a:custGeom>
              <a:avLst/>
              <a:gdLst>
                <a:gd name="T0" fmla="*/ 12 w 16"/>
                <a:gd name="T1" fmla="*/ 0 h 117"/>
                <a:gd name="T2" fmla="*/ 0 w 16"/>
                <a:gd name="T3" fmla="*/ 5 h 117"/>
                <a:gd name="T4" fmla="*/ 0 w 16"/>
                <a:gd name="T5" fmla="*/ 117 h 117"/>
                <a:gd name="T6" fmla="*/ 16 w 16"/>
                <a:gd name="T7" fmla="*/ 117 h 117"/>
                <a:gd name="T8" fmla="*/ 16 w 16"/>
                <a:gd name="T9" fmla="*/ 5 h 117"/>
                <a:gd name="T10" fmla="*/ 12 w 16"/>
                <a:gd name="T11" fmla="*/ 0 h 117"/>
                <a:gd name="T12" fmla="*/ 16 w 16"/>
                <a:gd name="T13" fmla="*/ 5 h 117"/>
                <a:gd name="T14" fmla="*/ 16 w 16"/>
                <a:gd name="T15" fmla="*/ 2 h 117"/>
                <a:gd name="T16" fmla="*/ 12 w 16"/>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7"/>
                <a:gd name="T29" fmla="*/ 16 w 16"/>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7">
                  <a:moveTo>
                    <a:pt x="12" y="0"/>
                  </a:moveTo>
                  <a:lnTo>
                    <a:pt x="0" y="5"/>
                  </a:lnTo>
                  <a:lnTo>
                    <a:pt x="0" y="117"/>
                  </a:lnTo>
                  <a:lnTo>
                    <a:pt x="16" y="117"/>
                  </a:lnTo>
                  <a:lnTo>
                    <a:pt x="16" y="5"/>
                  </a:lnTo>
                  <a:lnTo>
                    <a:pt x="12" y="0"/>
                  </a:lnTo>
                  <a:lnTo>
                    <a:pt x="16" y="5"/>
                  </a:lnTo>
                  <a:lnTo>
                    <a:pt x="16" y="2"/>
                  </a:lnTo>
                  <a:lnTo>
                    <a:pt x="12" y="0"/>
                  </a:lnTo>
                  <a:close/>
                </a:path>
              </a:pathLst>
            </a:custGeom>
            <a:solidFill>
              <a:srgbClr val="FFFFFF"/>
            </a:solidFill>
            <a:ln w="9525">
              <a:noFill/>
              <a:round/>
              <a:headEnd/>
              <a:tailEnd/>
            </a:ln>
          </p:spPr>
          <p:txBody>
            <a:bodyPr/>
            <a:lstStyle/>
            <a:p>
              <a:endParaRPr lang="hu-HU"/>
            </a:p>
          </p:txBody>
        </p:sp>
        <p:sp>
          <p:nvSpPr>
            <p:cNvPr id="15400" name="Freeform 83"/>
            <p:cNvSpPr>
              <a:spLocks/>
            </p:cNvSpPr>
            <p:nvPr/>
          </p:nvSpPr>
          <p:spPr bwMode="auto">
            <a:xfrm>
              <a:off x="3998" y="2765"/>
              <a:ext cx="90" cy="78"/>
            </a:xfrm>
            <a:custGeom>
              <a:avLst/>
              <a:gdLst>
                <a:gd name="T0" fmla="*/ 0 w 90"/>
                <a:gd name="T1" fmla="*/ 13 h 78"/>
                <a:gd name="T2" fmla="*/ 3 w 90"/>
                <a:gd name="T3" fmla="*/ 21 h 78"/>
                <a:gd name="T4" fmla="*/ 82 w 90"/>
                <a:gd name="T5" fmla="*/ 78 h 78"/>
                <a:gd name="T6" fmla="*/ 90 w 90"/>
                <a:gd name="T7" fmla="*/ 67 h 78"/>
                <a:gd name="T8" fmla="*/ 11 w 90"/>
                <a:gd name="T9" fmla="*/ 7 h 78"/>
                <a:gd name="T10" fmla="*/ 0 w 90"/>
                <a:gd name="T11" fmla="*/ 13 h 78"/>
                <a:gd name="T12" fmla="*/ 11 w 90"/>
                <a:gd name="T13" fmla="*/ 7 h 78"/>
                <a:gd name="T14" fmla="*/ 0 w 90"/>
                <a:gd name="T15" fmla="*/ 0 h 78"/>
                <a:gd name="T16" fmla="*/ 0 w 90"/>
                <a:gd name="T17" fmla="*/ 13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78"/>
                <a:gd name="T29" fmla="*/ 90 w 90"/>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78">
                  <a:moveTo>
                    <a:pt x="0" y="13"/>
                  </a:moveTo>
                  <a:lnTo>
                    <a:pt x="3" y="21"/>
                  </a:lnTo>
                  <a:lnTo>
                    <a:pt x="82" y="78"/>
                  </a:lnTo>
                  <a:lnTo>
                    <a:pt x="90" y="67"/>
                  </a:lnTo>
                  <a:lnTo>
                    <a:pt x="11" y="7"/>
                  </a:lnTo>
                  <a:lnTo>
                    <a:pt x="0" y="13"/>
                  </a:lnTo>
                  <a:lnTo>
                    <a:pt x="11" y="7"/>
                  </a:lnTo>
                  <a:lnTo>
                    <a:pt x="0" y="0"/>
                  </a:lnTo>
                  <a:lnTo>
                    <a:pt x="0" y="13"/>
                  </a:lnTo>
                  <a:close/>
                </a:path>
              </a:pathLst>
            </a:custGeom>
            <a:solidFill>
              <a:srgbClr val="FFFFFF"/>
            </a:solidFill>
            <a:ln w="9525">
              <a:noFill/>
              <a:round/>
              <a:headEnd/>
              <a:tailEnd/>
            </a:ln>
          </p:spPr>
          <p:txBody>
            <a:bodyPr/>
            <a:lstStyle/>
            <a:p>
              <a:endParaRPr lang="hu-HU"/>
            </a:p>
          </p:txBody>
        </p:sp>
        <p:sp>
          <p:nvSpPr>
            <p:cNvPr id="15401" name="Freeform 84"/>
            <p:cNvSpPr>
              <a:spLocks/>
            </p:cNvSpPr>
            <p:nvPr/>
          </p:nvSpPr>
          <p:spPr bwMode="auto">
            <a:xfrm>
              <a:off x="3998" y="2778"/>
              <a:ext cx="15" cy="65"/>
            </a:xfrm>
            <a:custGeom>
              <a:avLst/>
              <a:gdLst>
                <a:gd name="T0" fmla="*/ 7 w 15"/>
                <a:gd name="T1" fmla="*/ 65 h 65"/>
                <a:gd name="T2" fmla="*/ 15 w 15"/>
                <a:gd name="T3" fmla="*/ 58 h 65"/>
                <a:gd name="T4" fmla="*/ 15 w 15"/>
                <a:gd name="T5" fmla="*/ 0 h 65"/>
                <a:gd name="T6" fmla="*/ 0 w 15"/>
                <a:gd name="T7" fmla="*/ 0 h 65"/>
                <a:gd name="T8" fmla="*/ 0 w 15"/>
                <a:gd name="T9" fmla="*/ 58 h 65"/>
                <a:gd name="T10" fmla="*/ 7 w 15"/>
                <a:gd name="T11" fmla="*/ 65 h 65"/>
                <a:gd name="T12" fmla="*/ 7 w 15"/>
                <a:gd name="T13" fmla="*/ 65 h 65"/>
                <a:gd name="T14" fmla="*/ 15 w 15"/>
                <a:gd name="T15" fmla="*/ 65 h 65"/>
                <a:gd name="T16" fmla="*/ 15 w 15"/>
                <a:gd name="T17" fmla="*/ 58 h 65"/>
                <a:gd name="T18" fmla="*/ 7 w 15"/>
                <a:gd name="T19" fmla="*/ 65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5"/>
                <a:gd name="T32" fmla="*/ 15 w 15"/>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5">
                  <a:moveTo>
                    <a:pt x="7" y="65"/>
                  </a:moveTo>
                  <a:lnTo>
                    <a:pt x="15" y="58"/>
                  </a:lnTo>
                  <a:lnTo>
                    <a:pt x="15" y="0"/>
                  </a:lnTo>
                  <a:lnTo>
                    <a:pt x="0" y="0"/>
                  </a:lnTo>
                  <a:lnTo>
                    <a:pt x="0" y="58"/>
                  </a:lnTo>
                  <a:lnTo>
                    <a:pt x="7" y="65"/>
                  </a:lnTo>
                  <a:lnTo>
                    <a:pt x="15" y="65"/>
                  </a:lnTo>
                  <a:lnTo>
                    <a:pt x="15" y="58"/>
                  </a:lnTo>
                  <a:lnTo>
                    <a:pt x="7" y="65"/>
                  </a:lnTo>
                  <a:close/>
                </a:path>
              </a:pathLst>
            </a:custGeom>
            <a:solidFill>
              <a:srgbClr val="FFFFFF"/>
            </a:solidFill>
            <a:ln w="9525">
              <a:noFill/>
              <a:round/>
              <a:headEnd/>
              <a:tailEnd/>
            </a:ln>
          </p:spPr>
          <p:txBody>
            <a:bodyPr/>
            <a:lstStyle/>
            <a:p>
              <a:endParaRPr lang="hu-HU"/>
            </a:p>
          </p:txBody>
        </p:sp>
      </p:grpSp>
      <p:sp>
        <p:nvSpPr>
          <p:cNvPr id="15372" name="Text Box 85"/>
          <p:cNvSpPr txBox="1">
            <a:spLocks noChangeArrowheads="1"/>
          </p:cNvSpPr>
          <p:nvPr/>
        </p:nvSpPr>
        <p:spPr bwMode="gray">
          <a:xfrm>
            <a:off x="4532313" y="1933575"/>
            <a:ext cx="2647950" cy="762000"/>
          </a:xfrm>
          <a:prstGeom prst="rect">
            <a:avLst/>
          </a:prstGeom>
          <a:noFill/>
          <a:ln w="12700">
            <a:noFill/>
            <a:miter lim="800000"/>
            <a:headEnd/>
            <a:tailEnd type="none" w="med" len="lg"/>
          </a:ln>
        </p:spPr>
        <p:txBody>
          <a:bodyPr lIns="0" tIns="0" rIns="0" bIns="0">
            <a:spAutoFit/>
          </a:bodyPr>
          <a:lstStyle/>
          <a:p>
            <a:pPr eaLnBrk="0" hangingPunct="0">
              <a:lnSpc>
                <a:spcPts val="2000"/>
              </a:lnSpc>
            </a:pPr>
            <a:r>
              <a:rPr lang="en-GB" sz="2000">
                <a:latin typeface="Myriad Roman"/>
              </a:rPr>
              <a:t>Share of fluctuating renewable energy is increasing</a:t>
            </a:r>
          </a:p>
        </p:txBody>
      </p:sp>
      <p:sp>
        <p:nvSpPr>
          <p:cNvPr id="15373" name="Text Box 86"/>
          <p:cNvSpPr txBox="1">
            <a:spLocks noChangeArrowheads="1"/>
          </p:cNvSpPr>
          <p:nvPr/>
        </p:nvSpPr>
        <p:spPr bwMode="gray">
          <a:xfrm>
            <a:off x="6235700" y="3128963"/>
            <a:ext cx="2152650" cy="762000"/>
          </a:xfrm>
          <a:prstGeom prst="rect">
            <a:avLst/>
          </a:prstGeom>
          <a:noFill/>
          <a:ln w="12700">
            <a:noFill/>
            <a:miter lim="800000"/>
            <a:headEnd/>
            <a:tailEnd type="none" w="med" len="lg"/>
          </a:ln>
        </p:spPr>
        <p:txBody>
          <a:bodyPr lIns="0" tIns="0" rIns="0" bIns="0">
            <a:spAutoFit/>
          </a:bodyPr>
          <a:lstStyle/>
          <a:p>
            <a:pPr eaLnBrk="0" hangingPunct="0">
              <a:lnSpc>
                <a:spcPts val="2000"/>
              </a:lnSpc>
            </a:pPr>
            <a:r>
              <a:rPr lang="en-GB" sz="2000">
                <a:latin typeface="Myriad Roman"/>
              </a:rPr>
              <a:t>Base load from conventional sources</a:t>
            </a:r>
          </a:p>
        </p:txBody>
      </p:sp>
      <p:sp>
        <p:nvSpPr>
          <p:cNvPr id="15374" name="Text Box 87"/>
          <p:cNvSpPr txBox="1">
            <a:spLocks noChangeArrowheads="1"/>
          </p:cNvSpPr>
          <p:nvPr/>
        </p:nvSpPr>
        <p:spPr bwMode="gray">
          <a:xfrm>
            <a:off x="411163" y="3559175"/>
            <a:ext cx="1336675" cy="762000"/>
          </a:xfrm>
          <a:prstGeom prst="rect">
            <a:avLst/>
          </a:prstGeom>
          <a:noFill/>
          <a:ln w="12700">
            <a:noFill/>
            <a:miter lim="800000"/>
            <a:headEnd/>
            <a:tailEnd type="none" w="med" len="lg"/>
          </a:ln>
        </p:spPr>
        <p:txBody>
          <a:bodyPr lIns="0" tIns="0" rIns="0" bIns="0">
            <a:spAutoFit/>
          </a:bodyPr>
          <a:lstStyle/>
          <a:p>
            <a:pPr algn="r" eaLnBrk="0" hangingPunct="0">
              <a:lnSpc>
                <a:spcPts val="2000"/>
              </a:lnSpc>
            </a:pPr>
            <a:r>
              <a:rPr lang="en-GB" sz="2000">
                <a:latin typeface="Myriad Roman"/>
              </a:rPr>
              <a:t>Additional </a:t>
            </a:r>
            <a:br>
              <a:rPr lang="en-GB" sz="2000">
                <a:latin typeface="Myriad Roman"/>
              </a:rPr>
            </a:br>
            <a:r>
              <a:rPr lang="en-GB" sz="2000">
                <a:latin typeface="Myriad Roman"/>
              </a:rPr>
              <a:t>“smart” grids</a:t>
            </a:r>
          </a:p>
        </p:txBody>
      </p:sp>
      <p:sp>
        <p:nvSpPr>
          <p:cNvPr id="15375" name="Text Box 88"/>
          <p:cNvSpPr txBox="1">
            <a:spLocks noChangeArrowheads="1"/>
          </p:cNvSpPr>
          <p:nvPr/>
        </p:nvSpPr>
        <p:spPr bwMode="gray">
          <a:xfrm>
            <a:off x="4514850" y="5037138"/>
            <a:ext cx="2592388" cy="508000"/>
          </a:xfrm>
          <a:prstGeom prst="rect">
            <a:avLst/>
          </a:prstGeom>
          <a:noFill/>
          <a:ln w="12700">
            <a:noFill/>
            <a:miter lim="800000"/>
            <a:headEnd/>
            <a:tailEnd type="none" w="med" len="lg"/>
          </a:ln>
        </p:spPr>
        <p:txBody>
          <a:bodyPr lIns="0" tIns="0" rIns="0" bIns="0">
            <a:spAutoFit/>
          </a:bodyPr>
          <a:lstStyle/>
          <a:p>
            <a:pPr eaLnBrk="0" hangingPunct="0">
              <a:lnSpc>
                <a:spcPts val="2000"/>
              </a:lnSpc>
            </a:pPr>
            <a:r>
              <a:rPr lang="en-GB" sz="2000">
                <a:latin typeface="Myriad Roman"/>
              </a:rPr>
              <a:t>Energy storage (power/gas/hydrogen)</a:t>
            </a:r>
          </a:p>
        </p:txBody>
      </p:sp>
      <p:sp>
        <p:nvSpPr>
          <p:cNvPr id="15376" name="Oval 89"/>
          <p:cNvSpPr>
            <a:spLocks noChangeArrowheads="1"/>
          </p:cNvSpPr>
          <p:nvPr/>
        </p:nvSpPr>
        <p:spPr bwMode="gray">
          <a:xfrm>
            <a:off x="3449638" y="3422650"/>
            <a:ext cx="1069975" cy="915988"/>
          </a:xfrm>
          <a:prstGeom prst="ellipse">
            <a:avLst/>
          </a:prstGeom>
          <a:noFill/>
          <a:ln w="22225">
            <a:solidFill>
              <a:srgbClr val="000099"/>
            </a:solidFill>
            <a:round/>
            <a:headEnd/>
            <a:tailEnd type="none" w="med" len="lg"/>
          </a:ln>
        </p:spPr>
        <p:txBody>
          <a:bodyPr wrap="none" lIns="0" tIns="0" rIns="0" bIns="0" anchor="ctr"/>
          <a:lstStyle/>
          <a:p>
            <a:pPr algn="ctr" eaLnBrk="0" hangingPunct="0"/>
            <a:r>
              <a:rPr lang="en-GB" sz="2000" b="1">
                <a:solidFill>
                  <a:srgbClr val="000099"/>
                </a:solidFill>
                <a:latin typeface="Polo" pitchFamily="2" charset="0"/>
              </a:rPr>
              <a:t>Demand</a:t>
            </a:r>
          </a:p>
        </p:txBody>
      </p:sp>
      <p:sp>
        <p:nvSpPr>
          <p:cNvPr id="15377" name="Line 90"/>
          <p:cNvSpPr>
            <a:spLocks noChangeShapeType="1"/>
          </p:cNvSpPr>
          <p:nvPr/>
        </p:nvSpPr>
        <p:spPr bwMode="gray">
          <a:xfrm flipH="1">
            <a:off x="4567238" y="3890963"/>
            <a:ext cx="611187" cy="0"/>
          </a:xfrm>
          <a:prstGeom prst="line">
            <a:avLst/>
          </a:prstGeom>
          <a:noFill/>
          <a:ln w="38100">
            <a:solidFill>
              <a:schemeClr val="folHlink"/>
            </a:solidFill>
            <a:round/>
            <a:headEnd type="triangle" w="lg" len="lg"/>
            <a:tailEnd type="triangle" w="lg" len="lg"/>
          </a:ln>
        </p:spPr>
        <p:txBody>
          <a:bodyPr wrap="none" lIns="0" tIns="0" rIns="0" bIns="0" anchor="ctr"/>
          <a:lstStyle/>
          <a:p>
            <a:endParaRPr lang="hu-HU"/>
          </a:p>
        </p:txBody>
      </p:sp>
      <p:sp>
        <p:nvSpPr>
          <p:cNvPr id="15378" name="Line 91"/>
          <p:cNvSpPr>
            <a:spLocks noChangeShapeType="1"/>
          </p:cNvSpPr>
          <p:nvPr/>
        </p:nvSpPr>
        <p:spPr bwMode="gray">
          <a:xfrm flipH="1">
            <a:off x="2773363" y="3890963"/>
            <a:ext cx="611187" cy="0"/>
          </a:xfrm>
          <a:prstGeom prst="line">
            <a:avLst/>
          </a:prstGeom>
          <a:noFill/>
          <a:ln w="38100">
            <a:solidFill>
              <a:schemeClr val="folHlink"/>
            </a:solidFill>
            <a:round/>
            <a:headEnd type="triangle" w="lg" len="lg"/>
            <a:tailEnd type="triangle" w="lg" len="lg"/>
          </a:ln>
        </p:spPr>
        <p:txBody>
          <a:bodyPr wrap="none" lIns="0" tIns="0" rIns="0" bIns="0" anchor="ctr"/>
          <a:lstStyle/>
          <a:p>
            <a:endParaRPr lang="hu-HU"/>
          </a:p>
        </p:txBody>
      </p:sp>
      <p:sp>
        <p:nvSpPr>
          <p:cNvPr id="18451" name="AutoShape 94"/>
          <p:cNvSpPr>
            <a:spLocks noChangeArrowheads="1"/>
          </p:cNvSpPr>
          <p:nvPr/>
        </p:nvSpPr>
        <p:spPr bwMode="gray">
          <a:xfrm>
            <a:off x="5302250" y="3968750"/>
            <a:ext cx="763588" cy="763588"/>
          </a:xfrm>
          <a:prstGeom prst="flowChartAlternateProcess">
            <a:avLst/>
          </a:prstGeom>
          <a:solidFill>
            <a:schemeClr val="bg1">
              <a:lumMod val="50000"/>
            </a:schemeClr>
          </a:solidFill>
          <a:ln w="22225">
            <a:solidFill>
              <a:srgbClr val="000099"/>
            </a:solidFill>
            <a:miter lim="800000"/>
            <a:headEnd/>
            <a:tailEnd type="none" w="med" len="lg"/>
          </a:ln>
        </p:spPr>
        <p:txBody>
          <a:bodyPr wrap="none" lIns="0" tIns="0" rIns="0" bIns="0" anchor="ctr"/>
          <a:lstStyle/>
          <a:p>
            <a:pPr eaLnBrk="0" hangingPunct="0">
              <a:defRPr/>
            </a:pPr>
            <a:endParaRPr lang="hu-HU">
              <a:cs typeface="+mn-cs"/>
            </a:endParaRPr>
          </a:p>
        </p:txBody>
      </p:sp>
      <p:sp>
        <p:nvSpPr>
          <p:cNvPr id="15380" name="Rectangle 95"/>
          <p:cNvSpPr>
            <a:spLocks noChangeArrowheads="1"/>
          </p:cNvSpPr>
          <p:nvPr/>
        </p:nvSpPr>
        <p:spPr bwMode="gray">
          <a:xfrm flipH="1">
            <a:off x="5797550" y="4046538"/>
            <a:ext cx="42863" cy="508000"/>
          </a:xfrm>
          <a:prstGeom prst="rect">
            <a:avLst/>
          </a:prstGeom>
          <a:noFill/>
          <a:ln w="22225">
            <a:solidFill>
              <a:schemeClr val="bg1"/>
            </a:solidFill>
            <a:miter lim="800000"/>
            <a:headEnd/>
            <a:tailEnd type="none" w="med" len="lg"/>
          </a:ln>
        </p:spPr>
        <p:txBody>
          <a:bodyPr wrap="none" lIns="0" tIns="0" rIns="0" bIns="0" anchor="ctr"/>
          <a:lstStyle/>
          <a:p>
            <a:pPr eaLnBrk="0" hangingPunct="0"/>
            <a:endParaRPr lang="hu-HU"/>
          </a:p>
        </p:txBody>
      </p:sp>
      <p:sp>
        <p:nvSpPr>
          <p:cNvPr id="15381" name="Rectangle 96"/>
          <p:cNvSpPr>
            <a:spLocks noChangeArrowheads="1"/>
          </p:cNvSpPr>
          <p:nvPr/>
        </p:nvSpPr>
        <p:spPr bwMode="gray">
          <a:xfrm>
            <a:off x="5454650" y="4351338"/>
            <a:ext cx="458788" cy="228600"/>
          </a:xfrm>
          <a:prstGeom prst="rect">
            <a:avLst/>
          </a:prstGeom>
          <a:solidFill>
            <a:srgbClr val="000099"/>
          </a:solidFill>
          <a:ln w="22225">
            <a:solidFill>
              <a:schemeClr val="bg1"/>
            </a:solidFill>
            <a:miter lim="800000"/>
            <a:headEnd/>
            <a:tailEnd type="none" w="med" len="lg"/>
          </a:ln>
        </p:spPr>
        <p:txBody>
          <a:bodyPr wrap="none" lIns="0" tIns="0" rIns="0" bIns="0" anchor="ctr"/>
          <a:lstStyle/>
          <a:p>
            <a:pPr eaLnBrk="0" hangingPunct="0"/>
            <a:endParaRPr lang="hu-HU"/>
          </a:p>
        </p:txBody>
      </p:sp>
      <p:sp>
        <p:nvSpPr>
          <p:cNvPr id="15382" name="Text Box 97"/>
          <p:cNvSpPr txBox="1">
            <a:spLocks noChangeArrowheads="1"/>
          </p:cNvSpPr>
          <p:nvPr/>
        </p:nvSpPr>
        <p:spPr bwMode="gray">
          <a:xfrm>
            <a:off x="6235700" y="4044950"/>
            <a:ext cx="2152650" cy="762000"/>
          </a:xfrm>
          <a:prstGeom prst="rect">
            <a:avLst/>
          </a:prstGeom>
          <a:noFill/>
          <a:ln w="12700">
            <a:noFill/>
            <a:miter lim="800000"/>
            <a:headEnd/>
            <a:tailEnd type="none" w="med" len="lg"/>
          </a:ln>
        </p:spPr>
        <p:txBody>
          <a:bodyPr lIns="0" tIns="0" rIns="0" bIns="0">
            <a:spAutoFit/>
          </a:bodyPr>
          <a:lstStyle/>
          <a:p>
            <a:pPr eaLnBrk="0" hangingPunct="0">
              <a:lnSpc>
                <a:spcPts val="2000"/>
              </a:lnSpc>
            </a:pPr>
            <a:r>
              <a:rPr lang="en-GB" sz="2000">
                <a:latin typeface="Myriad Roman"/>
              </a:rPr>
              <a:t>Additional peak supply from gas power plants</a:t>
            </a:r>
          </a:p>
        </p:txBody>
      </p:sp>
      <p:sp>
        <p:nvSpPr>
          <p:cNvPr id="15383" name="Line 99"/>
          <p:cNvSpPr>
            <a:spLocks noChangeShapeType="1"/>
          </p:cNvSpPr>
          <p:nvPr/>
        </p:nvSpPr>
        <p:spPr bwMode="gray">
          <a:xfrm rot="5400000" flipH="1">
            <a:off x="3686969" y="4687094"/>
            <a:ext cx="611188" cy="0"/>
          </a:xfrm>
          <a:prstGeom prst="line">
            <a:avLst/>
          </a:prstGeom>
          <a:noFill/>
          <a:ln w="38100">
            <a:solidFill>
              <a:schemeClr val="folHlink"/>
            </a:solidFill>
            <a:round/>
            <a:headEnd type="triangle" w="lg" len="lg"/>
            <a:tailEnd type="triangle" w="lg" len="lg"/>
          </a:ln>
        </p:spPr>
        <p:txBody>
          <a:bodyPr wrap="none" lIns="0" tIns="0" rIns="0" bIns="0" anchor="ctr"/>
          <a:lstStyle/>
          <a:p>
            <a:endParaRPr lang="hu-HU"/>
          </a:p>
        </p:txBody>
      </p:sp>
      <p:sp>
        <p:nvSpPr>
          <p:cNvPr id="15384" name="Line 100"/>
          <p:cNvSpPr>
            <a:spLocks noChangeShapeType="1"/>
          </p:cNvSpPr>
          <p:nvPr/>
        </p:nvSpPr>
        <p:spPr bwMode="gray">
          <a:xfrm rot="5400000" flipH="1">
            <a:off x="3706019" y="3047207"/>
            <a:ext cx="611187" cy="0"/>
          </a:xfrm>
          <a:prstGeom prst="line">
            <a:avLst/>
          </a:prstGeom>
          <a:noFill/>
          <a:ln w="38100">
            <a:solidFill>
              <a:schemeClr val="folHlink"/>
            </a:solidFill>
            <a:round/>
            <a:headEnd type="triangle" w="lg" len="lg"/>
            <a:tailEnd type="triangle" w="lg" len="lg"/>
          </a:ln>
        </p:spPr>
        <p:txBody>
          <a:bodyPr wrap="none" lIns="0" tIns="0" rIns="0" bIns="0" anchor="ctr"/>
          <a:lstStyle/>
          <a:p>
            <a:endParaRPr lang="hu-HU"/>
          </a:p>
        </p:txBody>
      </p:sp>
      <p:sp>
        <p:nvSpPr>
          <p:cNvPr id="15385" name="Line 101"/>
          <p:cNvSpPr>
            <a:spLocks noChangeShapeType="1"/>
          </p:cNvSpPr>
          <p:nvPr/>
        </p:nvSpPr>
        <p:spPr bwMode="gray">
          <a:xfrm rot="9262081" flipH="1">
            <a:off x="4514850" y="4810125"/>
            <a:ext cx="611188" cy="1588"/>
          </a:xfrm>
          <a:prstGeom prst="line">
            <a:avLst/>
          </a:prstGeom>
          <a:noFill/>
          <a:ln w="38100">
            <a:solidFill>
              <a:schemeClr val="folHlink"/>
            </a:solidFill>
            <a:round/>
            <a:headEnd type="triangle" w="lg" len="lg"/>
            <a:tailEnd type="triangle" w="lg" len="lg"/>
          </a:ln>
        </p:spPr>
        <p:txBody>
          <a:bodyPr wrap="none" lIns="0" tIns="0" rIns="0" bIns="0" anchor="ctr"/>
          <a:lstStyle/>
          <a:p>
            <a:endParaRPr lang="hu-HU"/>
          </a:p>
        </p:txBody>
      </p:sp>
      <p:sp>
        <p:nvSpPr>
          <p:cNvPr id="99" name="Dia számának helye 98"/>
          <p:cNvSpPr>
            <a:spLocks noGrp="1"/>
          </p:cNvSpPr>
          <p:nvPr>
            <p:ph type="sldNum" sz="quarter" idx="12"/>
          </p:nvPr>
        </p:nvSpPr>
        <p:spPr/>
        <p:txBody>
          <a:bodyPr/>
          <a:lstStyle/>
          <a:p>
            <a:pPr>
              <a:defRPr/>
            </a:pPr>
            <a:fld id="{4B0AC202-D2D0-4C0F-AF1F-774B282611A2}" type="slidenum">
              <a:rPr lang="en-US"/>
              <a:pPr>
                <a:defRPr/>
              </a:pPr>
              <a:t>7</a:t>
            </a:fld>
            <a:endParaRPr lang="en-US" dirty="0"/>
          </a:p>
        </p:txBody>
      </p:sp>
      <p:sp>
        <p:nvSpPr>
          <p:cNvPr id="100" name="Line 101"/>
          <p:cNvSpPr>
            <a:spLocks noChangeShapeType="1"/>
          </p:cNvSpPr>
          <p:nvPr/>
        </p:nvSpPr>
        <p:spPr bwMode="gray">
          <a:xfrm rot="9262081" flipH="1" flipV="1">
            <a:off x="2951254" y="4399828"/>
            <a:ext cx="288477" cy="562383"/>
          </a:xfrm>
          <a:prstGeom prst="line">
            <a:avLst/>
          </a:prstGeom>
          <a:noFill/>
          <a:ln w="38100">
            <a:solidFill>
              <a:schemeClr val="folHlink"/>
            </a:solidFill>
            <a:round/>
            <a:headEnd type="triangle" w="lg" len="lg"/>
            <a:tailEnd type="triangle" w="lg" len="lg"/>
          </a:ln>
        </p:spPr>
        <p:txBody>
          <a:bodyPr wrap="none" lIns="0" tIns="0" rIns="0" bIns="0" anchor="ctr"/>
          <a:lstStyle/>
          <a:p>
            <a:endParaRPr lang="hu-H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uD"/>
          <p:cNvPicPr>
            <a:picLocks noChangeAspect="1" noChangeArrowheads="1"/>
          </p:cNvPicPr>
          <p:nvPr/>
        </p:nvPicPr>
        <p:blipFill>
          <a:blip r:embed="rId38" cstate="print"/>
          <a:srcRect/>
          <a:stretch>
            <a:fillRect/>
          </a:stretch>
        </p:blipFill>
        <p:spPr bwMode="auto">
          <a:xfrm>
            <a:off x="4151313" y="3298403"/>
            <a:ext cx="938212" cy="615950"/>
          </a:xfrm>
          <a:prstGeom prst="rect">
            <a:avLst/>
          </a:prstGeom>
          <a:noFill/>
        </p:spPr>
      </p:pic>
      <p:pic>
        <p:nvPicPr>
          <p:cNvPr id="8195" name="Picture 3" descr="Stromnetz"/>
          <p:cNvPicPr>
            <a:picLocks noChangeAspect="1" noChangeArrowheads="1"/>
          </p:cNvPicPr>
          <p:nvPr/>
        </p:nvPicPr>
        <p:blipFill>
          <a:blip r:embed="rId39" cstate="print"/>
          <a:srcRect/>
          <a:stretch>
            <a:fillRect/>
          </a:stretch>
        </p:blipFill>
        <p:spPr bwMode="auto">
          <a:xfrm>
            <a:off x="2295525" y="1112415"/>
            <a:ext cx="512763" cy="647700"/>
          </a:xfrm>
          <a:prstGeom prst="rect">
            <a:avLst/>
          </a:prstGeom>
          <a:noFill/>
        </p:spPr>
      </p:pic>
      <p:pic>
        <p:nvPicPr>
          <p:cNvPr id="8196" name="Picture 4"/>
          <p:cNvPicPr>
            <a:picLocks noChangeAspect="1" noChangeArrowheads="1"/>
          </p:cNvPicPr>
          <p:nvPr/>
        </p:nvPicPr>
        <p:blipFill>
          <a:blip r:embed="rId40" cstate="print"/>
          <a:srcRect/>
          <a:stretch>
            <a:fillRect/>
          </a:stretch>
        </p:blipFill>
        <p:spPr bwMode="auto">
          <a:xfrm>
            <a:off x="6489700" y="1261640"/>
            <a:ext cx="674688" cy="511175"/>
          </a:xfrm>
          <a:prstGeom prst="rect">
            <a:avLst/>
          </a:prstGeom>
          <a:noFill/>
          <a:ln w="9525">
            <a:noFill/>
            <a:miter lim="800000"/>
            <a:headEnd/>
            <a:tailEnd/>
          </a:ln>
          <a:effectLst/>
        </p:spPr>
      </p:pic>
      <p:sp>
        <p:nvSpPr>
          <p:cNvPr id="8197" name="Rectangle 5"/>
          <p:cNvSpPr>
            <a:spLocks noChangeArrowheads="1"/>
          </p:cNvSpPr>
          <p:nvPr/>
        </p:nvSpPr>
        <p:spPr bwMode="auto">
          <a:xfrm>
            <a:off x="7200900" y="4395365"/>
            <a:ext cx="1693863" cy="914400"/>
          </a:xfrm>
          <a:prstGeom prst="rect">
            <a:avLst/>
          </a:prstGeom>
          <a:solidFill>
            <a:srgbClr val="EB690A"/>
          </a:solidFill>
          <a:ln w="38100" algn="ctr">
            <a:noFill/>
            <a:miter lim="800000"/>
            <a:headEnd/>
            <a:tailEnd/>
          </a:ln>
          <a:effectLst/>
        </p:spPr>
        <p:txBody>
          <a:bodyPr lIns="36000" tIns="36000" rIns="36000" bIns="36000" anchor="ctr"/>
          <a:lstStyle/>
          <a:p>
            <a:endParaRPr lang="hu-HU"/>
          </a:p>
        </p:txBody>
      </p:sp>
      <p:sp>
        <p:nvSpPr>
          <p:cNvPr id="33" name="Rectangle 32"/>
          <p:cNvSpPr/>
          <p:nvPr>
            <p:custDataLst>
              <p:tags r:id="rId1"/>
            </p:custDataLst>
          </p:nvPr>
        </p:nvSpPr>
        <p:spPr bwMode="auto">
          <a:xfrm>
            <a:off x="2363788" y="4395365"/>
            <a:ext cx="4675187" cy="1985963"/>
          </a:xfrm>
          <a:prstGeom prst="rect">
            <a:avLst/>
          </a:prstGeom>
          <a:solidFill>
            <a:schemeClr val="bg1">
              <a:lumMod val="85000"/>
            </a:schemeClr>
          </a:solidFill>
          <a:ln w="28575" cap="flat" cmpd="sng" algn="ctr">
            <a:noFill/>
            <a:prstDash val="dash"/>
            <a:round/>
            <a:headEnd type="none" w="med" len="med"/>
            <a:tailEnd type="none" w="med" len="med"/>
          </a:ln>
          <a:effectLst/>
        </p:spPr>
        <p:txBody>
          <a:bodyPr wrap="none" lIns="90000" tIns="46800" rIns="90000" bIns="46800" anchor="ctr"/>
          <a:lstStyle/>
          <a:p>
            <a:pPr algn="ctr">
              <a:spcBef>
                <a:spcPct val="30000"/>
              </a:spcBef>
              <a:buSzPct val="115000"/>
              <a:buFont typeface="Arial" charset="0"/>
              <a:buNone/>
            </a:pPr>
            <a:endParaRPr lang="en-US" sz="600" b="1">
              <a:ea typeface="Geneva" pitchFamily="1" charset="-128"/>
              <a:cs typeface="Arial" charset="0"/>
            </a:endParaRPr>
          </a:p>
          <a:p>
            <a:pPr algn="ctr">
              <a:spcBef>
                <a:spcPct val="30000"/>
              </a:spcBef>
              <a:buSzPct val="115000"/>
              <a:buFont typeface="Arial" charset="0"/>
              <a:buNone/>
            </a:pPr>
            <a:endParaRPr lang="en-US" sz="600" b="1">
              <a:ea typeface="Geneva" pitchFamily="1" charset="-128"/>
              <a:cs typeface="Arial" charset="0"/>
            </a:endParaRPr>
          </a:p>
          <a:p>
            <a:pPr algn="ctr">
              <a:spcBef>
                <a:spcPct val="30000"/>
              </a:spcBef>
              <a:buSzPct val="115000"/>
              <a:buFont typeface="Arial" charset="0"/>
              <a:buNone/>
            </a:pPr>
            <a:endParaRPr lang="en-US" sz="600" b="1">
              <a:ea typeface="Geneva" pitchFamily="1" charset="-128"/>
              <a:cs typeface="Arial" charset="0"/>
            </a:endParaRPr>
          </a:p>
          <a:p>
            <a:pPr algn="ctr">
              <a:spcBef>
                <a:spcPct val="30000"/>
              </a:spcBef>
              <a:buSzPct val="115000"/>
              <a:buFont typeface="Arial" charset="0"/>
              <a:buNone/>
            </a:pPr>
            <a:endParaRPr lang="en-US" sz="600" b="1">
              <a:ea typeface="Geneva" pitchFamily="1" charset="-128"/>
              <a:cs typeface="Arial" charset="0"/>
            </a:endParaRPr>
          </a:p>
          <a:p>
            <a:pPr algn="ctr">
              <a:spcBef>
                <a:spcPct val="30000"/>
              </a:spcBef>
              <a:buSzPct val="115000"/>
              <a:buFont typeface="Arial" charset="0"/>
              <a:buNone/>
            </a:pPr>
            <a:endParaRPr lang="en-US" sz="600" b="1">
              <a:ea typeface="Geneva" pitchFamily="1" charset="-128"/>
              <a:cs typeface="Arial" charset="0"/>
            </a:endParaRPr>
          </a:p>
          <a:p>
            <a:pPr algn="ctr">
              <a:spcBef>
                <a:spcPct val="30000"/>
              </a:spcBef>
              <a:buSzPct val="115000"/>
              <a:buFont typeface="Arial" charset="0"/>
              <a:buNone/>
            </a:pPr>
            <a:endParaRPr lang="en-US" sz="600" b="1">
              <a:ea typeface="Geneva" pitchFamily="1" charset="-128"/>
              <a:cs typeface="Arial" charset="0"/>
            </a:endParaRPr>
          </a:p>
          <a:p>
            <a:pPr algn="ctr">
              <a:spcBef>
                <a:spcPct val="30000"/>
              </a:spcBef>
              <a:buSzPct val="115000"/>
              <a:buFont typeface="Arial" charset="0"/>
              <a:buNone/>
            </a:pPr>
            <a:endParaRPr lang="en-US" sz="600" b="1">
              <a:ea typeface="Geneva" pitchFamily="1" charset="-128"/>
              <a:cs typeface="Arial" charset="0"/>
            </a:endParaRPr>
          </a:p>
          <a:p>
            <a:pPr algn="ctr">
              <a:spcBef>
                <a:spcPct val="30000"/>
              </a:spcBef>
              <a:buSzPct val="115000"/>
              <a:buFont typeface="Arial" charset="0"/>
              <a:buNone/>
            </a:pPr>
            <a:endParaRPr lang="en-US" sz="600" b="1">
              <a:ea typeface="Geneva" pitchFamily="1" charset="-128"/>
              <a:cs typeface="Arial" charset="0"/>
            </a:endParaRPr>
          </a:p>
          <a:p>
            <a:pPr algn="ctr">
              <a:spcBef>
                <a:spcPct val="30000"/>
              </a:spcBef>
              <a:buSzPct val="115000"/>
              <a:buFont typeface="Arial" charset="0"/>
              <a:buNone/>
            </a:pPr>
            <a:endParaRPr lang="en-US" sz="600" b="1">
              <a:ea typeface="Geneva" pitchFamily="1" charset="-128"/>
              <a:cs typeface="Arial" charset="0"/>
            </a:endParaRPr>
          </a:p>
          <a:p>
            <a:pPr algn="ctr">
              <a:spcBef>
                <a:spcPct val="30000"/>
              </a:spcBef>
              <a:buSzPct val="115000"/>
              <a:buFont typeface="Arial" charset="0"/>
              <a:buNone/>
            </a:pPr>
            <a:endParaRPr lang="en-US" sz="600" b="1">
              <a:ea typeface="Geneva" pitchFamily="1" charset="-128"/>
              <a:cs typeface="Arial" charset="0"/>
            </a:endParaRPr>
          </a:p>
          <a:p>
            <a:pPr algn="ctr">
              <a:spcBef>
                <a:spcPct val="30000"/>
              </a:spcBef>
              <a:buSzPct val="115000"/>
              <a:buFont typeface="Arial" charset="0"/>
              <a:buNone/>
            </a:pPr>
            <a:endParaRPr lang="en-US" sz="600" b="1">
              <a:ea typeface="Geneva" pitchFamily="1" charset="-128"/>
              <a:cs typeface="Arial" charset="0"/>
            </a:endParaRPr>
          </a:p>
        </p:txBody>
      </p:sp>
      <p:sp>
        <p:nvSpPr>
          <p:cNvPr id="8199" name="Rectangle 24"/>
          <p:cNvSpPr>
            <a:spLocks noChangeArrowheads="1"/>
          </p:cNvSpPr>
          <p:nvPr>
            <p:custDataLst>
              <p:tags r:id="rId2"/>
            </p:custDataLst>
          </p:nvPr>
        </p:nvSpPr>
        <p:spPr bwMode="auto">
          <a:xfrm>
            <a:off x="2201863" y="2208237"/>
            <a:ext cx="369887" cy="93662"/>
          </a:xfrm>
          <a:prstGeom prst="rect">
            <a:avLst/>
          </a:prstGeom>
          <a:solidFill>
            <a:srgbClr val="FFCC00"/>
          </a:solidFill>
          <a:ln w="38100" algn="ctr">
            <a:noFill/>
            <a:round/>
            <a:headEnd/>
            <a:tailEnd/>
          </a:ln>
          <a:effectLst/>
        </p:spPr>
        <p:txBody>
          <a:bodyPr lIns="36000" tIns="36000" rIns="36000" bIns="36000" anchor="ctr"/>
          <a:lstStyle/>
          <a:p>
            <a:pPr algn="ctr">
              <a:buSzPct val="115000"/>
            </a:pPr>
            <a:endParaRPr lang="de-AT" sz="1000" b="1">
              <a:solidFill>
                <a:srgbClr val="3C4B55"/>
              </a:solidFill>
              <a:ea typeface="Geneva" pitchFamily="1" charset="-128"/>
              <a:cs typeface="Arial" charset="0"/>
            </a:endParaRPr>
          </a:p>
        </p:txBody>
      </p:sp>
      <p:sp>
        <p:nvSpPr>
          <p:cNvPr id="8200" name="Rectangle 25"/>
          <p:cNvSpPr>
            <a:spLocks noChangeArrowheads="1"/>
          </p:cNvSpPr>
          <p:nvPr>
            <p:custDataLst>
              <p:tags r:id="rId3"/>
            </p:custDataLst>
          </p:nvPr>
        </p:nvSpPr>
        <p:spPr bwMode="auto">
          <a:xfrm>
            <a:off x="2201863" y="2857896"/>
            <a:ext cx="369887" cy="92075"/>
          </a:xfrm>
          <a:prstGeom prst="rect">
            <a:avLst/>
          </a:prstGeom>
          <a:solidFill>
            <a:srgbClr val="FFCC00"/>
          </a:solidFill>
          <a:ln w="38100" algn="ctr">
            <a:noFill/>
            <a:round/>
            <a:headEnd/>
            <a:tailEnd/>
          </a:ln>
          <a:effectLst/>
        </p:spPr>
        <p:txBody>
          <a:bodyPr lIns="36000" tIns="36000" rIns="36000" bIns="36000" anchor="ctr"/>
          <a:lstStyle/>
          <a:p>
            <a:pPr algn="ctr">
              <a:buSzPct val="115000"/>
            </a:pPr>
            <a:endParaRPr lang="de-AT" sz="1000" b="1">
              <a:solidFill>
                <a:srgbClr val="3C4B55"/>
              </a:solidFill>
              <a:ea typeface="Geneva" pitchFamily="1" charset="-128"/>
              <a:cs typeface="Arial" charset="0"/>
            </a:endParaRPr>
          </a:p>
        </p:txBody>
      </p:sp>
      <p:sp>
        <p:nvSpPr>
          <p:cNvPr id="8201" name="Rectangle 26"/>
          <p:cNvSpPr>
            <a:spLocks noChangeArrowheads="1"/>
          </p:cNvSpPr>
          <p:nvPr>
            <p:custDataLst>
              <p:tags r:id="rId4"/>
            </p:custDataLst>
          </p:nvPr>
        </p:nvSpPr>
        <p:spPr bwMode="auto">
          <a:xfrm>
            <a:off x="2571750" y="2096665"/>
            <a:ext cx="80963" cy="2882900"/>
          </a:xfrm>
          <a:prstGeom prst="rect">
            <a:avLst/>
          </a:prstGeom>
          <a:solidFill>
            <a:srgbClr val="FFCC00"/>
          </a:solidFill>
          <a:ln w="38100" algn="ctr">
            <a:noFill/>
            <a:round/>
            <a:headEnd/>
            <a:tailEnd/>
          </a:ln>
          <a:effectLst/>
        </p:spPr>
        <p:txBody>
          <a:bodyPr lIns="36000" tIns="36000" rIns="36000" bIns="36000" anchor="ctr"/>
          <a:lstStyle/>
          <a:p>
            <a:pPr algn="ctr">
              <a:buSzPct val="115000"/>
            </a:pPr>
            <a:endParaRPr lang="de-AT" sz="1000" b="1">
              <a:solidFill>
                <a:srgbClr val="3C4B55"/>
              </a:solidFill>
              <a:ea typeface="Geneva" pitchFamily="1" charset="-128"/>
              <a:cs typeface="Arial" charset="0"/>
            </a:endParaRPr>
          </a:p>
        </p:txBody>
      </p:sp>
      <p:sp>
        <p:nvSpPr>
          <p:cNvPr id="8202" name="Right Arrow 27"/>
          <p:cNvSpPr>
            <a:spLocks noChangeArrowheads="1"/>
          </p:cNvSpPr>
          <p:nvPr>
            <p:custDataLst>
              <p:tags r:id="rId5"/>
            </p:custDataLst>
          </p:nvPr>
        </p:nvSpPr>
        <p:spPr bwMode="auto">
          <a:xfrm>
            <a:off x="2571750" y="4930353"/>
            <a:ext cx="576263" cy="185737"/>
          </a:xfrm>
          <a:prstGeom prst="rightArrow">
            <a:avLst>
              <a:gd name="adj1" fmla="val 50426"/>
              <a:gd name="adj2" fmla="val 43020"/>
            </a:avLst>
          </a:prstGeom>
          <a:solidFill>
            <a:srgbClr val="FFCC00"/>
          </a:solidFill>
          <a:ln w="38100" algn="ctr">
            <a:noFill/>
            <a:round/>
            <a:headEnd/>
            <a:tailEnd/>
          </a:ln>
          <a:effectLst/>
        </p:spPr>
        <p:txBody>
          <a:bodyPr lIns="36000" tIns="36000" rIns="36000" bIns="36000" anchor="ctr"/>
          <a:lstStyle/>
          <a:p>
            <a:pPr algn="ctr">
              <a:buSzPct val="115000"/>
            </a:pPr>
            <a:endParaRPr lang="de-AT" sz="1000" b="1">
              <a:solidFill>
                <a:srgbClr val="3C4B55"/>
              </a:solidFill>
              <a:ea typeface="Geneva" pitchFamily="1" charset="-128"/>
              <a:cs typeface="Arial" charset="0"/>
            </a:endParaRPr>
          </a:p>
        </p:txBody>
      </p:sp>
      <p:sp>
        <p:nvSpPr>
          <p:cNvPr id="8203" name="Rectangle 28"/>
          <p:cNvSpPr>
            <a:spLocks noChangeArrowheads="1"/>
          </p:cNvSpPr>
          <p:nvPr>
            <p:custDataLst>
              <p:tags r:id="rId6"/>
            </p:custDataLst>
          </p:nvPr>
        </p:nvSpPr>
        <p:spPr bwMode="auto">
          <a:xfrm>
            <a:off x="2652713" y="3560340"/>
            <a:ext cx="1498600" cy="92075"/>
          </a:xfrm>
          <a:prstGeom prst="rect">
            <a:avLst/>
          </a:prstGeom>
          <a:solidFill>
            <a:srgbClr val="FFCC00"/>
          </a:solidFill>
          <a:ln w="38100" algn="ctr">
            <a:noFill/>
            <a:round/>
            <a:headEnd/>
            <a:tailEnd/>
          </a:ln>
          <a:effectLst/>
        </p:spPr>
        <p:txBody>
          <a:bodyPr lIns="36000" tIns="36000" rIns="36000" bIns="36000" anchor="ctr"/>
          <a:lstStyle/>
          <a:p>
            <a:pPr algn="ctr">
              <a:buSzPct val="115000"/>
            </a:pPr>
            <a:endParaRPr lang="de-AT" sz="1000" b="1">
              <a:solidFill>
                <a:srgbClr val="3C4B55"/>
              </a:solidFill>
              <a:ea typeface="Geneva" pitchFamily="1" charset="-128"/>
              <a:cs typeface="Arial" charset="0"/>
            </a:endParaRPr>
          </a:p>
        </p:txBody>
      </p:sp>
      <p:sp>
        <p:nvSpPr>
          <p:cNvPr id="8204" name="Rectangle 29"/>
          <p:cNvSpPr>
            <a:spLocks noChangeArrowheads="1"/>
          </p:cNvSpPr>
          <p:nvPr>
            <p:custDataLst>
              <p:tags r:id="rId7"/>
            </p:custDataLst>
          </p:nvPr>
        </p:nvSpPr>
        <p:spPr bwMode="auto">
          <a:xfrm>
            <a:off x="6773863" y="2096665"/>
            <a:ext cx="80962" cy="3241675"/>
          </a:xfrm>
          <a:prstGeom prst="rect">
            <a:avLst/>
          </a:prstGeom>
          <a:solidFill>
            <a:srgbClr val="EB690A"/>
          </a:solidFill>
          <a:ln w="12700" algn="ctr">
            <a:noFill/>
            <a:round/>
            <a:headEnd/>
            <a:tailEnd/>
          </a:ln>
        </p:spPr>
        <p:txBody>
          <a:bodyPr wrap="none" lIns="90000" tIns="46800" rIns="90000" bIns="46800" anchor="ctr"/>
          <a:lstStyle/>
          <a:p>
            <a:pPr algn="ctr">
              <a:spcBef>
                <a:spcPct val="30000"/>
              </a:spcBef>
              <a:buSzPct val="115000"/>
              <a:buFont typeface="Arial" charset="0"/>
              <a:buNone/>
            </a:pPr>
            <a:endParaRPr lang="de-AT" sz="600" b="1">
              <a:ea typeface="Geneva" pitchFamily="1" charset="-128"/>
              <a:cs typeface="Arial" charset="0"/>
            </a:endParaRPr>
          </a:p>
        </p:txBody>
      </p:sp>
      <p:sp>
        <p:nvSpPr>
          <p:cNvPr id="8205" name="Right Arrow 33"/>
          <p:cNvSpPr>
            <a:spLocks noChangeArrowheads="1"/>
          </p:cNvSpPr>
          <p:nvPr>
            <p:custDataLst>
              <p:tags r:id="rId8"/>
            </p:custDataLst>
          </p:nvPr>
        </p:nvSpPr>
        <p:spPr bwMode="auto">
          <a:xfrm>
            <a:off x="2201863" y="5606628"/>
            <a:ext cx="2930525" cy="182562"/>
          </a:xfrm>
          <a:prstGeom prst="rightArrow">
            <a:avLst>
              <a:gd name="adj1" fmla="val 44065"/>
              <a:gd name="adj2" fmla="val 134214"/>
            </a:avLst>
          </a:prstGeom>
          <a:solidFill>
            <a:srgbClr val="64737D"/>
          </a:solidFill>
          <a:ln w="38100" algn="ctr">
            <a:noFill/>
            <a:round/>
            <a:headEnd/>
            <a:tailEnd/>
          </a:ln>
          <a:effectLst/>
        </p:spPr>
        <p:txBody>
          <a:bodyPr lIns="36000" tIns="36000" rIns="36000" bIns="36000" anchor="ctr"/>
          <a:lstStyle/>
          <a:p>
            <a:pPr algn="ctr">
              <a:buSzPct val="115000"/>
            </a:pPr>
            <a:endParaRPr lang="de-AT" sz="1000" b="1">
              <a:solidFill>
                <a:srgbClr val="3C4B55"/>
              </a:solidFill>
              <a:ea typeface="Geneva" pitchFamily="1" charset="-128"/>
              <a:cs typeface="Arial" charset="0"/>
            </a:endParaRPr>
          </a:p>
        </p:txBody>
      </p:sp>
      <p:sp>
        <p:nvSpPr>
          <p:cNvPr id="8206" name="Right Arrow 38"/>
          <p:cNvSpPr>
            <a:spLocks noChangeArrowheads="1"/>
          </p:cNvSpPr>
          <p:nvPr>
            <p:custDataLst>
              <p:tags r:id="rId9"/>
            </p:custDataLst>
          </p:nvPr>
        </p:nvSpPr>
        <p:spPr bwMode="auto">
          <a:xfrm>
            <a:off x="4273550" y="5157365"/>
            <a:ext cx="847725" cy="109538"/>
          </a:xfrm>
          <a:prstGeom prst="rightArrow">
            <a:avLst>
              <a:gd name="adj1" fmla="val 50426"/>
              <a:gd name="adj2" fmla="val 71013"/>
            </a:avLst>
          </a:prstGeom>
          <a:solidFill>
            <a:srgbClr val="64737D"/>
          </a:solidFill>
          <a:ln w="38100" algn="ctr">
            <a:noFill/>
            <a:round/>
            <a:headEnd/>
            <a:tailEnd/>
          </a:ln>
          <a:effectLst/>
        </p:spPr>
        <p:txBody>
          <a:bodyPr lIns="36000" tIns="36000" rIns="36000" bIns="36000" anchor="ctr"/>
          <a:lstStyle/>
          <a:p>
            <a:pPr algn="ctr">
              <a:buSzPct val="115000"/>
            </a:pPr>
            <a:endParaRPr lang="de-AT" sz="1000" b="1">
              <a:solidFill>
                <a:srgbClr val="3C4B55"/>
              </a:solidFill>
              <a:ea typeface="Geneva" pitchFamily="1" charset="-128"/>
              <a:cs typeface="Arial" charset="0"/>
            </a:endParaRPr>
          </a:p>
        </p:txBody>
      </p:sp>
      <p:sp>
        <p:nvSpPr>
          <p:cNvPr id="8207" name="Rectangle 39"/>
          <p:cNvSpPr>
            <a:spLocks noChangeArrowheads="1"/>
          </p:cNvSpPr>
          <p:nvPr>
            <p:custDataLst>
              <p:tags r:id="rId10"/>
            </p:custDataLst>
          </p:nvPr>
        </p:nvSpPr>
        <p:spPr bwMode="auto">
          <a:xfrm>
            <a:off x="4632325" y="4979565"/>
            <a:ext cx="50800" cy="136525"/>
          </a:xfrm>
          <a:prstGeom prst="rect">
            <a:avLst/>
          </a:prstGeom>
          <a:noFill/>
          <a:ln w="12700" algn="ctr">
            <a:noFill/>
            <a:round/>
            <a:headEnd/>
            <a:tailEnd/>
          </a:ln>
        </p:spPr>
        <p:txBody>
          <a:bodyPr wrap="none" lIns="90000" tIns="46800" rIns="90000" bIns="46800" anchor="ctr"/>
          <a:lstStyle/>
          <a:p>
            <a:pPr algn="ctr">
              <a:spcBef>
                <a:spcPct val="30000"/>
              </a:spcBef>
              <a:buSzPct val="115000"/>
              <a:buFont typeface="Arial" charset="0"/>
              <a:buNone/>
            </a:pPr>
            <a:endParaRPr lang="de-AT" sz="600" b="1">
              <a:ea typeface="Geneva" pitchFamily="1" charset="-128"/>
              <a:cs typeface="Arial" charset="0"/>
            </a:endParaRPr>
          </a:p>
        </p:txBody>
      </p:sp>
      <p:sp>
        <p:nvSpPr>
          <p:cNvPr id="44" name="TextBox 43"/>
          <p:cNvSpPr txBox="1">
            <a:spLocks noChangeArrowheads="1"/>
          </p:cNvSpPr>
          <p:nvPr>
            <p:custDataLst>
              <p:tags r:id="rId11"/>
            </p:custDataLst>
          </p:nvPr>
        </p:nvSpPr>
        <p:spPr bwMode="auto">
          <a:xfrm>
            <a:off x="1997075" y="1760115"/>
            <a:ext cx="1109663" cy="212725"/>
          </a:xfrm>
          <a:prstGeom prst="rect">
            <a:avLst/>
          </a:prstGeom>
          <a:solidFill>
            <a:srgbClr val="FFCC00"/>
          </a:solidFill>
          <a:ln w="38100" algn="ctr">
            <a:noFill/>
            <a:miter lim="800000"/>
            <a:headEnd/>
            <a:tailEnd/>
          </a:ln>
          <a:effectLst/>
        </p:spPr>
        <p:txBody>
          <a:bodyPr lIns="36000" tIns="36000" rIns="36000" bIns="36000" anchor="ctr"/>
          <a:lstStyle/>
          <a:p>
            <a:pPr algn="ctr">
              <a:buSzPct val="115000"/>
            </a:pPr>
            <a:r>
              <a:rPr lang="en-US" sz="1000" b="1">
                <a:solidFill>
                  <a:schemeClr val="bg1"/>
                </a:solidFill>
                <a:ea typeface="Geneva" pitchFamily="1" charset="-128"/>
                <a:cs typeface="Arial" charset="0"/>
              </a:rPr>
              <a:t>Powergrid</a:t>
            </a:r>
          </a:p>
        </p:txBody>
      </p:sp>
      <p:sp>
        <p:nvSpPr>
          <p:cNvPr id="50" name="TextBox 49"/>
          <p:cNvSpPr txBox="1"/>
          <p:nvPr>
            <p:custDataLst>
              <p:tags r:id="rId12"/>
            </p:custDataLst>
          </p:nvPr>
        </p:nvSpPr>
        <p:spPr>
          <a:xfrm>
            <a:off x="4344988" y="4931940"/>
            <a:ext cx="287337" cy="152400"/>
          </a:xfrm>
          <a:prstGeom prst="rect">
            <a:avLst/>
          </a:prstGeom>
          <a:noFill/>
        </p:spPr>
        <p:txBody>
          <a:bodyPr lIns="0" tIns="0" rIns="0" bIns="0">
            <a:spAutoFit/>
          </a:bodyPr>
          <a:lstStyle/>
          <a:p>
            <a:r>
              <a:rPr lang="en-US" sz="1000" b="1">
                <a:solidFill>
                  <a:srgbClr val="3C4B55"/>
                </a:solidFill>
                <a:ea typeface="Geneva" pitchFamily="1" charset="-128"/>
                <a:cs typeface="Arial" charset="0"/>
              </a:rPr>
              <a:t>H</a:t>
            </a:r>
            <a:r>
              <a:rPr lang="en-US" sz="1000" b="1" baseline="-10000">
                <a:solidFill>
                  <a:srgbClr val="3C4B55"/>
                </a:solidFill>
                <a:ea typeface="Geneva" pitchFamily="1" charset="-128"/>
                <a:cs typeface="Arial" charset="0"/>
              </a:rPr>
              <a:t>2</a:t>
            </a:r>
          </a:p>
        </p:txBody>
      </p:sp>
      <p:sp>
        <p:nvSpPr>
          <p:cNvPr id="53" name="TextBox 52"/>
          <p:cNvSpPr txBox="1"/>
          <p:nvPr>
            <p:custDataLst>
              <p:tags r:id="rId13"/>
            </p:custDataLst>
          </p:nvPr>
        </p:nvSpPr>
        <p:spPr>
          <a:xfrm>
            <a:off x="3778250" y="1709315"/>
            <a:ext cx="1976438" cy="152400"/>
          </a:xfrm>
          <a:prstGeom prst="rect">
            <a:avLst/>
          </a:prstGeom>
          <a:noFill/>
        </p:spPr>
        <p:txBody>
          <a:bodyPr lIns="0" tIns="0" rIns="0" bIns="0">
            <a:spAutoFit/>
          </a:bodyPr>
          <a:lstStyle/>
          <a:p>
            <a:pPr algn="ctr"/>
            <a:r>
              <a:rPr lang="en-US" sz="1000" b="1">
                <a:solidFill>
                  <a:srgbClr val="3C4B55"/>
                </a:solidFill>
                <a:ea typeface="Geneva" pitchFamily="1" charset="-128"/>
                <a:cs typeface="Arial" charset="0"/>
              </a:rPr>
              <a:t>Gas to Power</a:t>
            </a:r>
          </a:p>
        </p:txBody>
      </p:sp>
      <p:sp>
        <p:nvSpPr>
          <p:cNvPr id="54" name="TextBox 53"/>
          <p:cNvSpPr txBox="1"/>
          <p:nvPr>
            <p:custDataLst>
              <p:tags r:id="rId14"/>
            </p:custDataLst>
          </p:nvPr>
        </p:nvSpPr>
        <p:spPr>
          <a:xfrm>
            <a:off x="3778250" y="2133178"/>
            <a:ext cx="1976438" cy="152400"/>
          </a:xfrm>
          <a:prstGeom prst="rect">
            <a:avLst/>
          </a:prstGeom>
          <a:noFill/>
        </p:spPr>
        <p:txBody>
          <a:bodyPr lIns="0" tIns="0" rIns="0" bIns="0">
            <a:spAutoFit/>
          </a:bodyPr>
          <a:lstStyle/>
          <a:p>
            <a:pPr algn="ctr"/>
            <a:r>
              <a:rPr lang="en-US" sz="1000" b="1">
                <a:solidFill>
                  <a:srgbClr val="3C4B55"/>
                </a:solidFill>
                <a:ea typeface="Geneva" pitchFamily="1" charset="-128"/>
                <a:cs typeface="Arial" charset="0"/>
              </a:rPr>
              <a:t>Storage of Power</a:t>
            </a:r>
          </a:p>
        </p:txBody>
      </p:sp>
      <p:sp>
        <p:nvSpPr>
          <p:cNvPr id="55" name="TextBox 54"/>
          <p:cNvSpPr txBox="1">
            <a:spLocks noChangeArrowheads="1"/>
          </p:cNvSpPr>
          <p:nvPr>
            <p:custDataLst>
              <p:tags r:id="rId15"/>
            </p:custDataLst>
          </p:nvPr>
        </p:nvSpPr>
        <p:spPr bwMode="auto">
          <a:xfrm>
            <a:off x="6332538" y="1760115"/>
            <a:ext cx="976312" cy="212725"/>
          </a:xfrm>
          <a:prstGeom prst="rect">
            <a:avLst/>
          </a:prstGeom>
          <a:solidFill>
            <a:srgbClr val="EB690A"/>
          </a:solidFill>
          <a:ln w="38100" algn="ctr">
            <a:noFill/>
            <a:miter lim="800000"/>
            <a:headEnd/>
            <a:tailEnd/>
          </a:ln>
          <a:effectLst/>
        </p:spPr>
        <p:txBody>
          <a:bodyPr lIns="36000" tIns="36000" rIns="36000" bIns="36000" anchor="ctr"/>
          <a:lstStyle/>
          <a:p>
            <a:pPr algn="ctr">
              <a:buSzPct val="115000"/>
            </a:pPr>
            <a:r>
              <a:rPr lang="en-US" sz="1000" b="1">
                <a:solidFill>
                  <a:schemeClr val="bg1"/>
                </a:solidFill>
                <a:ea typeface="Geneva" pitchFamily="1" charset="-128"/>
                <a:cs typeface="Arial" charset="0"/>
              </a:rPr>
              <a:t>Gasgrid</a:t>
            </a:r>
          </a:p>
        </p:txBody>
      </p:sp>
      <p:sp>
        <p:nvSpPr>
          <p:cNvPr id="8213" name="Left Arrow 39"/>
          <p:cNvSpPr>
            <a:spLocks noChangeArrowheads="1"/>
          </p:cNvSpPr>
          <p:nvPr>
            <p:custDataLst>
              <p:tags r:id="rId16"/>
            </p:custDataLst>
          </p:nvPr>
        </p:nvSpPr>
        <p:spPr bwMode="auto">
          <a:xfrm>
            <a:off x="3287713" y="1502940"/>
            <a:ext cx="2851150" cy="269875"/>
          </a:xfrm>
          <a:prstGeom prst="leftArrow">
            <a:avLst>
              <a:gd name="adj1" fmla="val 52944"/>
              <a:gd name="adj2" fmla="val 37661"/>
            </a:avLst>
          </a:prstGeom>
          <a:gradFill rotWithShape="1">
            <a:gsLst>
              <a:gs pos="0">
                <a:srgbClr val="FFCC00"/>
              </a:gs>
              <a:gs pos="100000">
                <a:srgbClr val="EB690A"/>
              </a:gs>
            </a:gsLst>
            <a:lin ang="10800000" scaled="1"/>
          </a:gradFill>
          <a:ln w="12700" algn="ctr">
            <a:noFill/>
            <a:round/>
            <a:headEnd/>
            <a:tailEnd/>
          </a:ln>
          <a:effectLst/>
        </p:spPr>
        <p:txBody>
          <a:bodyPr wrap="none" lIns="90000" tIns="46800" rIns="90000" bIns="46800" anchor="ctr"/>
          <a:lstStyle/>
          <a:p>
            <a:pPr algn="ctr">
              <a:spcBef>
                <a:spcPct val="30000"/>
              </a:spcBef>
              <a:buSzPct val="115000"/>
              <a:buFont typeface="Arial" charset="0"/>
              <a:buNone/>
            </a:pPr>
            <a:endParaRPr lang="de-AT" sz="700" b="1">
              <a:latin typeface="Coupe OT Normal"/>
              <a:ea typeface="Geneva" pitchFamily="1" charset="-128"/>
              <a:cs typeface="Arial" charset="0"/>
            </a:endParaRPr>
          </a:p>
        </p:txBody>
      </p:sp>
      <p:sp>
        <p:nvSpPr>
          <p:cNvPr id="8214" name="Left Arrow 49"/>
          <p:cNvSpPr>
            <a:spLocks noChangeArrowheads="1"/>
          </p:cNvSpPr>
          <p:nvPr>
            <p:custDataLst>
              <p:tags r:id="rId17"/>
            </p:custDataLst>
          </p:nvPr>
        </p:nvSpPr>
        <p:spPr bwMode="auto">
          <a:xfrm flipH="1" flipV="1">
            <a:off x="3287713" y="1934740"/>
            <a:ext cx="2851150" cy="269875"/>
          </a:xfrm>
          <a:prstGeom prst="leftArrow">
            <a:avLst>
              <a:gd name="adj1" fmla="val 49417"/>
              <a:gd name="adj2" fmla="val 38199"/>
            </a:avLst>
          </a:prstGeom>
          <a:gradFill rotWithShape="1">
            <a:gsLst>
              <a:gs pos="0">
                <a:srgbClr val="FFCC00"/>
              </a:gs>
              <a:gs pos="100000">
                <a:srgbClr val="EB690A"/>
              </a:gs>
            </a:gsLst>
            <a:lin ang="10800000" scaled="1"/>
          </a:gradFill>
          <a:ln w="12700" algn="ctr">
            <a:noFill/>
            <a:round/>
            <a:headEnd/>
            <a:tailEnd/>
          </a:ln>
        </p:spPr>
        <p:txBody>
          <a:bodyPr rot="10800000" wrap="none" lIns="90000" tIns="46800" rIns="90000" bIns="46800" anchor="ctr"/>
          <a:lstStyle/>
          <a:p>
            <a:pPr algn="ctr">
              <a:spcBef>
                <a:spcPct val="30000"/>
              </a:spcBef>
              <a:buSzPct val="115000"/>
              <a:buFont typeface="Arial" charset="0"/>
              <a:buNone/>
            </a:pPr>
            <a:endParaRPr lang="de-AT" sz="700" b="1">
              <a:latin typeface="Coupe OT Normal"/>
              <a:ea typeface="Geneva" pitchFamily="1" charset="-128"/>
              <a:cs typeface="Arial" charset="0"/>
            </a:endParaRPr>
          </a:p>
        </p:txBody>
      </p:sp>
      <p:sp>
        <p:nvSpPr>
          <p:cNvPr id="8215" name="Rectangle 36"/>
          <p:cNvSpPr>
            <a:spLocks noChangeArrowheads="1"/>
          </p:cNvSpPr>
          <p:nvPr>
            <p:custDataLst>
              <p:tags r:id="rId18"/>
            </p:custDataLst>
          </p:nvPr>
        </p:nvSpPr>
        <p:spPr bwMode="auto">
          <a:xfrm>
            <a:off x="5089525" y="3560340"/>
            <a:ext cx="1684338" cy="100013"/>
          </a:xfrm>
          <a:prstGeom prst="rect">
            <a:avLst/>
          </a:prstGeom>
          <a:solidFill>
            <a:srgbClr val="EB690A"/>
          </a:solidFill>
          <a:ln w="12700" algn="ctr">
            <a:noFill/>
            <a:round/>
            <a:headEnd/>
            <a:tailEnd/>
          </a:ln>
        </p:spPr>
        <p:txBody>
          <a:bodyPr wrap="none" lIns="90000" tIns="46800" rIns="90000" bIns="46800" anchor="ctr"/>
          <a:lstStyle/>
          <a:p>
            <a:pPr algn="ctr">
              <a:spcBef>
                <a:spcPct val="30000"/>
              </a:spcBef>
              <a:buSzPct val="115000"/>
              <a:buFont typeface="Arial" charset="0"/>
              <a:buNone/>
            </a:pPr>
            <a:endParaRPr lang="de-AT" sz="700" b="1">
              <a:latin typeface="Coupe OT Normal"/>
              <a:ea typeface="Geneva" pitchFamily="1" charset="-128"/>
              <a:cs typeface="Arial" charset="0"/>
            </a:endParaRPr>
          </a:p>
        </p:txBody>
      </p:sp>
      <p:sp>
        <p:nvSpPr>
          <p:cNvPr id="8216" name="Rectangle 68"/>
          <p:cNvSpPr>
            <a:spLocks noChangeArrowheads="1"/>
          </p:cNvSpPr>
          <p:nvPr>
            <p:custDataLst>
              <p:tags r:id="rId19"/>
            </p:custDataLst>
          </p:nvPr>
        </p:nvSpPr>
        <p:spPr bwMode="auto">
          <a:xfrm>
            <a:off x="6854825" y="3949278"/>
            <a:ext cx="260350" cy="93662"/>
          </a:xfrm>
          <a:prstGeom prst="rect">
            <a:avLst/>
          </a:prstGeom>
          <a:solidFill>
            <a:srgbClr val="EB690A"/>
          </a:solidFill>
          <a:ln w="12700" algn="ctr">
            <a:noFill/>
            <a:round/>
            <a:headEnd/>
            <a:tailEnd/>
          </a:ln>
        </p:spPr>
        <p:txBody>
          <a:bodyPr wrap="none" lIns="90000" tIns="46800" rIns="90000" bIns="46800" anchor="ctr"/>
          <a:lstStyle/>
          <a:p>
            <a:pPr algn="ctr">
              <a:spcBef>
                <a:spcPct val="30000"/>
              </a:spcBef>
              <a:buSzPct val="115000"/>
            </a:pPr>
            <a:endParaRPr lang="de-AT" sz="600" b="1">
              <a:ea typeface="Geneva" pitchFamily="1" charset="-128"/>
              <a:cs typeface="Arial" charset="0"/>
            </a:endParaRPr>
          </a:p>
        </p:txBody>
      </p:sp>
      <p:sp>
        <p:nvSpPr>
          <p:cNvPr id="11" name="Rounded Rectangle 10"/>
          <p:cNvSpPr>
            <a:spLocks noChangeArrowheads="1"/>
          </p:cNvSpPr>
          <p:nvPr>
            <p:custDataLst>
              <p:tags r:id="rId20"/>
            </p:custDataLst>
          </p:nvPr>
        </p:nvSpPr>
        <p:spPr bwMode="auto">
          <a:xfrm>
            <a:off x="3165475" y="4708103"/>
            <a:ext cx="1119188" cy="630237"/>
          </a:xfrm>
          <a:prstGeom prst="roundRect">
            <a:avLst>
              <a:gd name="adj" fmla="val 16667"/>
            </a:avLst>
          </a:prstGeom>
          <a:solidFill>
            <a:schemeClr val="bg1"/>
          </a:solidFill>
          <a:ln w="38100" algn="ctr">
            <a:solidFill>
              <a:srgbClr val="64737D"/>
            </a:solidFill>
            <a:round/>
            <a:headEnd/>
            <a:tailEnd/>
          </a:ln>
          <a:effectLst/>
        </p:spPr>
        <p:txBody>
          <a:bodyPr lIns="36000" tIns="36000" rIns="36000" bIns="36000" anchor="ctr"/>
          <a:lstStyle/>
          <a:p>
            <a:pPr algn="ctr">
              <a:buSzPct val="115000"/>
            </a:pPr>
            <a:r>
              <a:rPr lang="en-US" sz="1000" b="1">
                <a:solidFill>
                  <a:srgbClr val="3C4B55"/>
                </a:solidFill>
                <a:ea typeface="Geneva" pitchFamily="1" charset="-128"/>
                <a:cs typeface="Arial" charset="0"/>
              </a:rPr>
              <a:t>Electrolysis/</a:t>
            </a:r>
          </a:p>
          <a:p>
            <a:pPr algn="ctr">
              <a:buSzPct val="115000"/>
            </a:pPr>
            <a:r>
              <a:rPr lang="en-US" sz="1000" b="1">
                <a:solidFill>
                  <a:srgbClr val="3C4B55"/>
                </a:solidFill>
                <a:ea typeface="Geneva" pitchFamily="1" charset="-128"/>
                <a:cs typeface="Arial" charset="0"/>
              </a:rPr>
              <a:t>H</a:t>
            </a:r>
            <a:r>
              <a:rPr lang="en-US" sz="1000" b="1" baseline="-10000">
                <a:solidFill>
                  <a:srgbClr val="3C4B55"/>
                </a:solidFill>
                <a:ea typeface="Geneva" pitchFamily="1" charset="-128"/>
                <a:cs typeface="Arial" charset="0"/>
              </a:rPr>
              <a:t>2</a:t>
            </a:r>
            <a:r>
              <a:rPr lang="en-US" sz="1000" b="1">
                <a:solidFill>
                  <a:srgbClr val="3C4B55"/>
                </a:solidFill>
                <a:ea typeface="Geneva" pitchFamily="1" charset="-128"/>
                <a:cs typeface="Arial" charset="0"/>
              </a:rPr>
              <a:t> </a:t>
            </a:r>
          </a:p>
        </p:txBody>
      </p:sp>
      <p:sp>
        <p:nvSpPr>
          <p:cNvPr id="9" name="Rounded Rectangle 8"/>
          <p:cNvSpPr>
            <a:spLocks noChangeArrowheads="1"/>
          </p:cNvSpPr>
          <p:nvPr>
            <p:custDataLst>
              <p:tags r:id="rId21"/>
            </p:custDataLst>
          </p:nvPr>
        </p:nvSpPr>
        <p:spPr bwMode="auto">
          <a:xfrm>
            <a:off x="1258888" y="5530428"/>
            <a:ext cx="942975" cy="330200"/>
          </a:xfrm>
          <a:prstGeom prst="roundRect">
            <a:avLst>
              <a:gd name="adj" fmla="val 16667"/>
            </a:avLst>
          </a:prstGeom>
          <a:solidFill>
            <a:schemeClr val="bg1"/>
          </a:solidFill>
          <a:ln w="38100" algn="ctr">
            <a:solidFill>
              <a:srgbClr val="64737D"/>
            </a:solidFill>
            <a:round/>
            <a:headEnd/>
            <a:tailEnd/>
          </a:ln>
          <a:effectLst/>
        </p:spPr>
        <p:txBody>
          <a:bodyPr lIns="36000" tIns="36000" rIns="36000" bIns="36000" anchor="ctr"/>
          <a:lstStyle/>
          <a:p>
            <a:pPr algn="ctr">
              <a:buSzPct val="115000"/>
            </a:pPr>
            <a:r>
              <a:rPr lang="en-US" sz="1000" b="1" smtClean="0">
                <a:solidFill>
                  <a:srgbClr val="3C4B55"/>
                </a:solidFill>
                <a:ea typeface="Geneva" pitchFamily="1" charset="-128"/>
                <a:cs typeface="Arial" charset="0"/>
              </a:rPr>
              <a:t>CO2 separation</a:t>
            </a:r>
            <a:endParaRPr lang="en-US" sz="1000" b="1">
              <a:solidFill>
                <a:srgbClr val="3C4B55"/>
              </a:solidFill>
              <a:ea typeface="Geneva" pitchFamily="1" charset="-128"/>
              <a:cs typeface="Arial" charset="0"/>
            </a:endParaRPr>
          </a:p>
        </p:txBody>
      </p:sp>
      <p:sp>
        <p:nvSpPr>
          <p:cNvPr id="8219" name="Rectangle 30"/>
          <p:cNvSpPr>
            <a:spLocks noChangeArrowheads="1"/>
          </p:cNvSpPr>
          <p:nvPr>
            <p:custDataLst>
              <p:tags r:id="rId22"/>
            </p:custDataLst>
          </p:nvPr>
        </p:nvSpPr>
        <p:spPr bwMode="auto">
          <a:xfrm>
            <a:off x="6403975" y="5246265"/>
            <a:ext cx="369888" cy="92075"/>
          </a:xfrm>
          <a:prstGeom prst="rect">
            <a:avLst/>
          </a:prstGeom>
          <a:solidFill>
            <a:srgbClr val="EB690A"/>
          </a:solidFill>
          <a:ln w="12700" algn="ctr">
            <a:noFill/>
            <a:round/>
            <a:headEnd/>
            <a:tailEnd/>
          </a:ln>
        </p:spPr>
        <p:txBody>
          <a:bodyPr wrap="none" lIns="90000" tIns="46800" rIns="90000" bIns="46800" anchor="ctr"/>
          <a:lstStyle/>
          <a:p>
            <a:pPr algn="ctr">
              <a:spcBef>
                <a:spcPct val="30000"/>
              </a:spcBef>
              <a:buSzPct val="115000"/>
              <a:buFont typeface="Arial" charset="0"/>
              <a:buNone/>
            </a:pPr>
            <a:endParaRPr lang="de-AT" sz="600" b="1">
              <a:ea typeface="Geneva" pitchFamily="1" charset="-128"/>
              <a:cs typeface="Arial" charset="0"/>
            </a:endParaRPr>
          </a:p>
        </p:txBody>
      </p:sp>
      <p:sp>
        <p:nvSpPr>
          <p:cNvPr id="8220" name="Rectangle 40"/>
          <p:cNvSpPr>
            <a:spLocks noChangeArrowheads="1"/>
          </p:cNvSpPr>
          <p:nvPr>
            <p:custDataLst>
              <p:tags r:id="rId23"/>
            </p:custDataLst>
          </p:nvPr>
        </p:nvSpPr>
        <p:spPr bwMode="auto">
          <a:xfrm>
            <a:off x="6773863" y="4395365"/>
            <a:ext cx="80962" cy="312738"/>
          </a:xfrm>
          <a:prstGeom prst="rect">
            <a:avLst/>
          </a:prstGeom>
          <a:noFill/>
          <a:ln w="12700" algn="ctr">
            <a:noFill/>
            <a:round/>
            <a:headEnd/>
            <a:tailEnd/>
          </a:ln>
        </p:spPr>
        <p:txBody>
          <a:bodyPr wrap="none" lIns="90000" tIns="46800" rIns="90000" bIns="46800" anchor="ctr"/>
          <a:lstStyle/>
          <a:p>
            <a:pPr algn="ctr">
              <a:spcBef>
                <a:spcPct val="30000"/>
              </a:spcBef>
              <a:buSzPct val="115000"/>
              <a:buFont typeface="Arial" charset="0"/>
              <a:buNone/>
            </a:pPr>
            <a:endParaRPr lang="de-AT" sz="600" b="1">
              <a:ea typeface="Geneva" pitchFamily="1" charset="-128"/>
              <a:cs typeface="Arial" charset="0"/>
            </a:endParaRPr>
          </a:p>
        </p:txBody>
      </p:sp>
      <p:sp>
        <p:nvSpPr>
          <p:cNvPr id="52" name="TextBox 51"/>
          <p:cNvSpPr txBox="1"/>
          <p:nvPr>
            <p:custDataLst>
              <p:tags r:id="rId24"/>
            </p:custDataLst>
          </p:nvPr>
        </p:nvSpPr>
        <p:spPr>
          <a:xfrm>
            <a:off x="6467475" y="5093865"/>
            <a:ext cx="306388" cy="152400"/>
          </a:xfrm>
          <a:prstGeom prst="rect">
            <a:avLst/>
          </a:prstGeom>
          <a:noFill/>
        </p:spPr>
        <p:txBody>
          <a:bodyPr lIns="0" tIns="0" rIns="0" bIns="0">
            <a:spAutoFit/>
          </a:bodyPr>
          <a:lstStyle/>
          <a:p>
            <a:r>
              <a:rPr lang="en-US" sz="1000" b="1">
                <a:solidFill>
                  <a:srgbClr val="3C4B55"/>
                </a:solidFill>
                <a:ea typeface="Geneva" pitchFamily="1" charset="-128"/>
                <a:cs typeface="Arial" charset="0"/>
              </a:rPr>
              <a:t>CH</a:t>
            </a:r>
            <a:r>
              <a:rPr lang="en-US" sz="1000" b="1" baseline="-10000">
                <a:solidFill>
                  <a:srgbClr val="3C4B55"/>
                </a:solidFill>
                <a:ea typeface="Geneva" pitchFamily="1" charset="-128"/>
                <a:cs typeface="Arial" charset="0"/>
              </a:rPr>
              <a:t>4</a:t>
            </a:r>
          </a:p>
        </p:txBody>
      </p:sp>
      <p:sp>
        <p:nvSpPr>
          <p:cNvPr id="13" name="Rounded Rectangle 12"/>
          <p:cNvSpPr>
            <a:spLocks noChangeArrowheads="1"/>
          </p:cNvSpPr>
          <p:nvPr>
            <p:custDataLst>
              <p:tags r:id="rId25"/>
            </p:custDataLst>
          </p:nvPr>
        </p:nvSpPr>
        <p:spPr bwMode="auto">
          <a:xfrm>
            <a:off x="5148263" y="4930353"/>
            <a:ext cx="1255712" cy="919162"/>
          </a:xfrm>
          <a:prstGeom prst="roundRect">
            <a:avLst>
              <a:gd name="adj" fmla="val 16667"/>
            </a:avLst>
          </a:prstGeom>
          <a:solidFill>
            <a:schemeClr val="bg1"/>
          </a:solidFill>
          <a:ln w="38100" algn="ctr">
            <a:solidFill>
              <a:srgbClr val="64737D"/>
            </a:solidFill>
            <a:round/>
            <a:headEnd/>
            <a:tailEnd/>
          </a:ln>
          <a:effectLst/>
        </p:spPr>
        <p:txBody>
          <a:bodyPr lIns="36000" tIns="36000" rIns="36000" bIns="36000" anchor="ctr"/>
          <a:lstStyle/>
          <a:p>
            <a:pPr algn="ctr">
              <a:buSzPct val="115000"/>
            </a:pPr>
            <a:r>
              <a:rPr lang="en-US" sz="1000" b="1">
                <a:solidFill>
                  <a:srgbClr val="3C4B55"/>
                </a:solidFill>
                <a:ea typeface="Geneva" pitchFamily="1" charset="-128"/>
                <a:cs typeface="Arial" charset="0"/>
              </a:rPr>
              <a:t>Methan</a:t>
            </a:r>
          </a:p>
        </p:txBody>
      </p:sp>
      <p:sp>
        <p:nvSpPr>
          <p:cNvPr id="7" name="Rounded Rectangle 6"/>
          <p:cNvSpPr>
            <a:spLocks noChangeArrowheads="1"/>
          </p:cNvSpPr>
          <p:nvPr>
            <p:custDataLst>
              <p:tags r:id="rId26"/>
            </p:custDataLst>
          </p:nvPr>
        </p:nvSpPr>
        <p:spPr bwMode="auto">
          <a:xfrm>
            <a:off x="1258888" y="2071712"/>
            <a:ext cx="942975" cy="368300"/>
          </a:xfrm>
          <a:prstGeom prst="roundRect">
            <a:avLst>
              <a:gd name="adj" fmla="val 16667"/>
            </a:avLst>
          </a:prstGeom>
          <a:solidFill>
            <a:schemeClr val="bg1"/>
          </a:solidFill>
          <a:ln w="38100" algn="ctr">
            <a:solidFill>
              <a:srgbClr val="64737D"/>
            </a:solidFill>
            <a:round/>
            <a:headEnd/>
            <a:tailEnd/>
          </a:ln>
          <a:effectLst/>
        </p:spPr>
        <p:txBody>
          <a:bodyPr lIns="36000" tIns="36000" rIns="36000" bIns="36000" anchor="ctr"/>
          <a:lstStyle/>
          <a:p>
            <a:pPr algn="ctr">
              <a:buSzPct val="115000"/>
            </a:pPr>
            <a:r>
              <a:rPr lang="en-US" sz="1000" b="1">
                <a:solidFill>
                  <a:srgbClr val="3C4B55"/>
                </a:solidFill>
                <a:ea typeface="Geneva" pitchFamily="1" charset="-128"/>
                <a:cs typeface="Arial" charset="0"/>
              </a:rPr>
              <a:t>Wind</a:t>
            </a:r>
          </a:p>
        </p:txBody>
      </p:sp>
      <p:sp>
        <p:nvSpPr>
          <p:cNvPr id="8" name="Rounded Rectangle 7"/>
          <p:cNvSpPr>
            <a:spLocks noChangeArrowheads="1"/>
          </p:cNvSpPr>
          <p:nvPr>
            <p:custDataLst>
              <p:tags r:id="rId27"/>
            </p:custDataLst>
          </p:nvPr>
        </p:nvSpPr>
        <p:spPr bwMode="auto">
          <a:xfrm>
            <a:off x="1258888" y="2719784"/>
            <a:ext cx="942975" cy="368300"/>
          </a:xfrm>
          <a:prstGeom prst="roundRect">
            <a:avLst>
              <a:gd name="adj" fmla="val 16667"/>
            </a:avLst>
          </a:prstGeom>
          <a:solidFill>
            <a:schemeClr val="bg1"/>
          </a:solidFill>
          <a:ln w="38100" algn="ctr">
            <a:solidFill>
              <a:srgbClr val="64737D"/>
            </a:solidFill>
            <a:round/>
            <a:headEnd/>
            <a:tailEnd/>
          </a:ln>
          <a:effectLst/>
        </p:spPr>
        <p:txBody>
          <a:bodyPr lIns="36000" tIns="36000" rIns="36000" bIns="36000" anchor="ctr"/>
          <a:lstStyle/>
          <a:p>
            <a:pPr algn="ctr">
              <a:buSzPct val="115000"/>
            </a:pPr>
            <a:r>
              <a:rPr lang="en-US" sz="1000" b="1">
                <a:solidFill>
                  <a:srgbClr val="3C4B55"/>
                </a:solidFill>
                <a:ea typeface="Geneva" pitchFamily="1" charset="-128"/>
                <a:cs typeface="Arial" charset="0"/>
              </a:rPr>
              <a:t>Sun</a:t>
            </a:r>
          </a:p>
        </p:txBody>
      </p:sp>
      <p:pic>
        <p:nvPicPr>
          <p:cNvPr id="8225" name="Picture 33"/>
          <p:cNvPicPr>
            <a:picLocks noChangeAspect="1" noChangeArrowheads="1"/>
          </p:cNvPicPr>
          <p:nvPr/>
        </p:nvPicPr>
        <p:blipFill>
          <a:blip r:embed="rId41" cstate="print"/>
          <a:srcRect/>
          <a:stretch>
            <a:fillRect/>
          </a:stretch>
        </p:blipFill>
        <p:spPr bwMode="auto">
          <a:xfrm>
            <a:off x="2771800" y="3799904"/>
            <a:ext cx="206375" cy="525463"/>
          </a:xfrm>
          <a:prstGeom prst="rect">
            <a:avLst/>
          </a:prstGeom>
          <a:noFill/>
          <a:ln w="9525">
            <a:noFill/>
            <a:miter lim="800000"/>
            <a:headEnd/>
            <a:tailEnd/>
          </a:ln>
          <a:effectLst/>
        </p:spPr>
      </p:pic>
      <p:pic>
        <p:nvPicPr>
          <p:cNvPr id="8226" name="Picture 34" descr="Windrad-Rotor"/>
          <p:cNvPicPr>
            <a:picLocks noChangeAspect="1" noChangeArrowheads="1"/>
          </p:cNvPicPr>
          <p:nvPr/>
        </p:nvPicPr>
        <p:blipFill>
          <a:blip r:embed="rId42" cstate="print"/>
          <a:srcRect/>
          <a:stretch>
            <a:fillRect/>
          </a:stretch>
        </p:blipFill>
        <p:spPr bwMode="auto">
          <a:xfrm>
            <a:off x="292100" y="1279624"/>
            <a:ext cx="679450" cy="679450"/>
          </a:xfrm>
          <a:prstGeom prst="rect">
            <a:avLst/>
          </a:prstGeom>
          <a:noFill/>
        </p:spPr>
      </p:pic>
      <p:pic>
        <p:nvPicPr>
          <p:cNvPr id="8227" name="Picture 35" descr="Windrad-Rotor"/>
          <p:cNvPicPr>
            <a:picLocks noChangeAspect="1" noChangeArrowheads="1"/>
          </p:cNvPicPr>
          <p:nvPr/>
        </p:nvPicPr>
        <p:blipFill>
          <a:blip r:embed="rId42" cstate="print"/>
          <a:srcRect/>
          <a:stretch>
            <a:fillRect/>
          </a:stretch>
        </p:blipFill>
        <p:spPr bwMode="auto">
          <a:xfrm>
            <a:off x="293688" y="1279624"/>
            <a:ext cx="679450" cy="679450"/>
          </a:xfrm>
          <a:prstGeom prst="rect">
            <a:avLst/>
          </a:prstGeom>
          <a:noFill/>
        </p:spPr>
      </p:pic>
      <p:pic>
        <p:nvPicPr>
          <p:cNvPr id="8228" name="Picture 36" descr="Sonnenschatten"/>
          <p:cNvPicPr>
            <a:picLocks noChangeAspect="1" noChangeArrowheads="1"/>
          </p:cNvPicPr>
          <p:nvPr/>
        </p:nvPicPr>
        <p:blipFill>
          <a:blip r:embed="rId43" cstate="print"/>
          <a:srcRect/>
          <a:stretch>
            <a:fillRect/>
          </a:stretch>
        </p:blipFill>
        <p:spPr bwMode="auto">
          <a:xfrm>
            <a:off x="395536" y="2821832"/>
            <a:ext cx="592137" cy="352425"/>
          </a:xfrm>
          <a:prstGeom prst="rect">
            <a:avLst/>
          </a:prstGeom>
          <a:noFill/>
        </p:spPr>
      </p:pic>
      <p:sp>
        <p:nvSpPr>
          <p:cNvPr id="8229" name="Oval 37"/>
          <p:cNvSpPr>
            <a:spLocks noChangeArrowheads="1"/>
          </p:cNvSpPr>
          <p:nvPr/>
        </p:nvSpPr>
        <p:spPr bwMode="auto">
          <a:xfrm>
            <a:off x="524123" y="2704357"/>
            <a:ext cx="214313" cy="214312"/>
          </a:xfrm>
          <a:prstGeom prst="ellipse">
            <a:avLst/>
          </a:prstGeom>
          <a:solidFill>
            <a:srgbClr val="EB690A"/>
          </a:solidFill>
          <a:ln w="9525">
            <a:noFill/>
            <a:round/>
            <a:headEnd/>
            <a:tailEnd/>
          </a:ln>
          <a:effectLst/>
        </p:spPr>
        <p:txBody>
          <a:bodyPr wrap="none" anchor="ctr"/>
          <a:lstStyle/>
          <a:p>
            <a:endParaRPr lang="hu-HU"/>
          </a:p>
        </p:txBody>
      </p:sp>
      <p:sp>
        <p:nvSpPr>
          <p:cNvPr id="8230" name="Rectangle 38"/>
          <p:cNvSpPr>
            <a:spLocks noChangeArrowheads="1"/>
          </p:cNvSpPr>
          <p:nvPr/>
        </p:nvSpPr>
        <p:spPr bwMode="auto">
          <a:xfrm>
            <a:off x="395536" y="2796432"/>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31" name="Rectangle 39"/>
          <p:cNvSpPr>
            <a:spLocks noChangeArrowheads="1"/>
          </p:cNvSpPr>
          <p:nvPr/>
        </p:nvSpPr>
        <p:spPr bwMode="auto">
          <a:xfrm>
            <a:off x="763836" y="2796432"/>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32" name="Rectangle 40"/>
          <p:cNvSpPr>
            <a:spLocks noChangeArrowheads="1"/>
          </p:cNvSpPr>
          <p:nvPr/>
        </p:nvSpPr>
        <p:spPr bwMode="auto">
          <a:xfrm rot="5400000">
            <a:off x="576511" y="2615456"/>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33" name="Rectangle 41"/>
          <p:cNvSpPr>
            <a:spLocks noChangeArrowheads="1"/>
          </p:cNvSpPr>
          <p:nvPr/>
        </p:nvSpPr>
        <p:spPr bwMode="auto">
          <a:xfrm rot="5400000">
            <a:off x="576511" y="2983756"/>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34" name="Rectangle 42"/>
          <p:cNvSpPr>
            <a:spLocks noChangeArrowheads="1"/>
          </p:cNvSpPr>
          <p:nvPr/>
        </p:nvSpPr>
        <p:spPr bwMode="auto">
          <a:xfrm rot="7184693">
            <a:off x="666999" y="2639269"/>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35" name="Rectangle 43"/>
          <p:cNvSpPr>
            <a:spLocks noChangeArrowheads="1"/>
          </p:cNvSpPr>
          <p:nvPr/>
        </p:nvSpPr>
        <p:spPr bwMode="auto">
          <a:xfrm rot="7184693">
            <a:off x="484436" y="2958356"/>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36" name="Rectangle 44"/>
          <p:cNvSpPr>
            <a:spLocks noChangeArrowheads="1"/>
          </p:cNvSpPr>
          <p:nvPr/>
        </p:nvSpPr>
        <p:spPr bwMode="auto">
          <a:xfrm rot="9015307">
            <a:off x="735261" y="2707532"/>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37" name="Rectangle 45"/>
          <p:cNvSpPr>
            <a:spLocks noChangeArrowheads="1"/>
          </p:cNvSpPr>
          <p:nvPr/>
        </p:nvSpPr>
        <p:spPr bwMode="auto">
          <a:xfrm rot="9015307">
            <a:off x="416173" y="2890094"/>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38" name="Rectangle 46"/>
          <p:cNvSpPr>
            <a:spLocks noChangeArrowheads="1"/>
          </p:cNvSpPr>
          <p:nvPr/>
        </p:nvSpPr>
        <p:spPr bwMode="auto">
          <a:xfrm rot="3600000">
            <a:off x="484436" y="2639269"/>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39" name="Rectangle 47"/>
          <p:cNvSpPr>
            <a:spLocks noChangeArrowheads="1"/>
          </p:cNvSpPr>
          <p:nvPr/>
        </p:nvSpPr>
        <p:spPr bwMode="auto">
          <a:xfrm rot="3600000">
            <a:off x="668586" y="2958356"/>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40" name="Rectangle 48"/>
          <p:cNvSpPr>
            <a:spLocks noChangeArrowheads="1"/>
          </p:cNvSpPr>
          <p:nvPr/>
        </p:nvSpPr>
        <p:spPr bwMode="auto">
          <a:xfrm rot="1800000">
            <a:off x="416173" y="2707532"/>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41" name="Rectangle 49"/>
          <p:cNvSpPr>
            <a:spLocks noChangeArrowheads="1"/>
          </p:cNvSpPr>
          <p:nvPr/>
        </p:nvSpPr>
        <p:spPr bwMode="auto">
          <a:xfrm rot="1800000">
            <a:off x="735261" y="2891682"/>
            <a:ext cx="107950" cy="28575"/>
          </a:xfrm>
          <a:prstGeom prst="rect">
            <a:avLst/>
          </a:prstGeom>
          <a:solidFill>
            <a:srgbClr val="EB690A"/>
          </a:solidFill>
          <a:ln w="9525" algn="ctr">
            <a:noFill/>
            <a:miter lim="800000"/>
            <a:headEnd/>
            <a:tailEnd/>
          </a:ln>
          <a:effectLst/>
        </p:spPr>
        <p:txBody>
          <a:bodyPr wrap="none" anchor="ctr"/>
          <a:lstStyle/>
          <a:p>
            <a:endParaRPr lang="hu-HU"/>
          </a:p>
        </p:txBody>
      </p:sp>
      <p:sp>
        <p:nvSpPr>
          <p:cNvPr id="8242" name="Text Box 50"/>
          <p:cNvSpPr txBox="1">
            <a:spLocks noChangeArrowheads="1"/>
          </p:cNvSpPr>
          <p:nvPr/>
        </p:nvSpPr>
        <p:spPr bwMode="auto">
          <a:xfrm>
            <a:off x="4194175" y="3325390"/>
            <a:ext cx="852488" cy="563563"/>
          </a:xfrm>
          <a:prstGeom prst="rect">
            <a:avLst/>
          </a:prstGeom>
          <a:noFill/>
          <a:ln w="9525">
            <a:noFill/>
            <a:miter lim="800000"/>
            <a:headEnd/>
            <a:tailEnd/>
          </a:ln>
        </p:spPr>
        <p:txBody>
          <a:bodyPr lIns="108000" tIns="46800" rIns="36000" bIns="46800" anchor="ctr"/>
          <a:lstStyle/>
          <a:p>
            <a:pPr algn="ctr">
              <a:buSzPct val="115000"/>
              <a:buFont typeface="Arial" charset="0"/>
              <a:buNone/>
            </a:pPr>
            <a:r>
              <a:rPr lang="hu-HU" sz="1000" b="1" dirty="0" smtClean="0">
                <a:solidFill>
                  <a:srgbClr val="3C4B55"/>
                </a:solidFill>
                <a:ea typeface="Geneva" pitchFamily="1" charset="-128"/>
                <a:cs typeface="Arial" charset="0"/>
              </a:rPr>
              <a:t>CCGT/</a:t>
            </a:r>
            <a:r>
              <a:rPr lang="en-US" sz="1000" b="1" dirty="0">
                <a:solidFill>
                  <a:srgbClr val="3C4B55"/>
                </a:solidFill>
                <a:ea typeface="Geneva" pitchFamily="1" charset="-128"/>
                <a:cs typeface="Arial" charset="0"/>
              </a:rPr>
              <a:t/>
            </a:r>
            <a:br>
              <a:rPr lang="en-US" sz="1000" b="1" dirty="0">
                <a:solidFill>
                  <a:srgbClr val="3C4B55"/>
                </a:solidFill>
                <a:ea typeface="Geneva" pitchFamily="1" charset="-128"/>
                <a:cs typeface="Arial" charset="0"/>
              </a:rPr>
            </a:br>
            <a:r>
              <a:rPr lang="en-US" sz="1000" b="1" dirty="0">
                <a:solidFill>
                  <a:srgbClr val="3C4B55"/>
                </a:solidFill>
                <a:ea typeface="Geneva" pitchFamily="1" charset="-128"/>
                <a:cs typeface="Arial" charset="0"/>
              </a:rPr>
              <a:t>BHKW</a:t>
            </a:r>
          </a:p>
        </p:txBody>
      </p:sp>
      <p:sp>
        <p:nvSpPr>
          <p:cNvPr id="8243" name="Rectangle 51"/>
          <p:cNvSpPr>
            <a:spLocks noChangeArrowheads="1"/>
          </p:cNvSpPr>
          <p:nvPr/>
        </p:nvSpPr>
        <p:spPr bwMode="auto">
          <a:xfrm>
            <a:off x="7092950" y="4581103"/>
            <a:ext cx="1903413" cy="1295400"/>
          </a:xfrm>
          <a:prstGeom prst="rect">
            <a:avLst/>
          </a:prstGeom>
          <a:solidFill>
            <a:schemeClr val="bg1"/>
          </a:solidFill>
          <a:ln w="9525">
            <a:noFill/>
            <a:miter lim="800000"/>
            <a:headEnd/>
            <a:tailEnd/>
          </a:ln>
          <a:effectLst/>
        </p:spPr>
        <p:txBody>
          <a:bodyPr wrap="none" anchor="ctr"/>
          <a:lstStyle/>
          <a:p>
            <a:endParaRPr lang="hu-HU"/>
          </a:p>
        </p:txBody>
      </p:sp>
      <p:pic>
        <p:nvPicPr>
          <p:cNvPr id="8244" name="Picture 52" descr="Energiesparlampe-aus"/>
          <p:cNvPicPr>
            <a:picLocks noChangeAspect="1" noChangeArrowheads="1"/>
          </p:cNvPicPr>
          <p:nvPr/>
        </p:nvPicPr>
        <p:blipFill>
          <a:blip r:embed="rId44" cstate="print"/>
          <a:srcRect/>
          <a:stretch>
            <a:fillRect/>
          </a:stretch>
        </p:blipFill>
        <p:spPr bwMode="auto">
          <a:xfrm>
            <a:off x="4502150" y="2564978"/>
            <a:ext cx="355600" cy="704850"/>
          </a:xfrm>
          <a:prstGeom prst="rect">
            <a:avLst/>
          </a:prstGeom>
          <a:noFill/>
        </p:spPr>
      </p:pic>
      <p:pic>
        <p:nvPicPr>
          <p:cNvPr id="8245" name="Picture 53" descr="Energiesparlampe-ein"/>
          <p:cNvPicPr>
            <a:picLocks noChangeAspect="1" noChangeArrowheads="1"/>
          </p:cNvPicPr>
          <p:nvPr/>
        </p:nvPicPr>
        <p:blipFill>
          <a:blip r:embed="rId45" cstate="print"/>
          <a:srcRect/>
          <a:stretch>
            <a:fillRect/>
          </a:stretch>
        </p:blipFill>
        <p:spPr bwMode="auto">
          <a:xfrm>
            <a:off x="4500563" y="2564978"/>
            <a:ext cx="355600" cy="704850"/>
          </a:xfrm>
          <a:prstGeom prst="rect">
            <a:avLst/>
          </a:prstGeom>
          <a:noFill/>
          <a:ln w="9525">
            <a:noFill/>
            <a:miter lim="800000"/>
            <a:headEnd/>
            <a:tailEnd/>
          </a:ln>
        </p:spPr>
      </p:pic>
      <p:grpSp>
        <p:nvGrpSpPr>
          <p:cNvPr id="4" name="Group 54"/>
          <p:cNvGrpSpPr>
            <a:grpSpLocks/>
          </p:cNvGrpSpPr>
          <p:nvPr/>
        </p:nvGrpSpPr>
        <p:grpSpPr bwMode="auto">
          <a:xfrm>
            <a:off x="4283075" y="2349078"/>
            <a:ext cx="822325" cy="822325"/>
            <a:chOff x="2967" y="1707"/>
            <a:chExt cx="300" cy="300"/>
          </a:xfrm>
        </p:grpSpPr>
        <p:sp>
          <p:nvSpPr>
            <p:cNvPr id="8247" name="Rectangle 55"/>
            <p:cNvSpPr>
              <a:spLocks noChangeArrowheads="1"/>
            </p:cNvSpPr>
            <p:nvPr/>
          </p:nvSpPr>
          <p:spPr bwMode="auto">
            <a:xfrm>
              <a:off x="2967" y="1846"/>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48" name="Rectangle 56"/>
            <p:cNvSpPr>
              <a:spLocks noChangeArrowheads="1"/>
            </p:cNvSpPr>
            <p:nvPr/>
          </p:nvSpPr>
          <p:spPr bwMode="auto">
            <a:xfrm>
              <a:off x="3199" y="1846"/>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49" name="Rectangle 57"/>
            <p:cNvSpPr>
              <a:spLocks noChangeArrowheads="1"/>
            </p:cNvSpPr>
            <p:nvPr/>
          </p:nvSpPr>
          <p:spPr bwMode="auto">
            <a:xfrm rot="5400000">
              <a:off x="3081" y="1732"/>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50" name="Rectangle 58"/>
            <p:cNvSpPr>
              <a:spLocks noChangeArrowheads="1"/>
            </p:cNvSpPr>
            <p:nvPr/>
          </p:nvSpPr>
          <p:spPr bwMode="auto">
            <a:xfrm rot="5400000">
              <a:off x="3081" y="1964"/>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51" name="Rectangle 59"/>
            <p:cNvSpPr>
              <a:spLocks noChangeArrowheads="1"/>
            </p:cNvSpPr>
            <p:nvPr/>
          </p:nvSpPr>
          <p:spPr bwMode="auto">
            <a:xfrm rot="7184693">
              <a:off x="3138" y="1747"/>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52" name="Rectangle 60"/>
            <p:cNvSpPr>
              <a:spLocks noChangeArrowheads="1"/>
            </p:cNvSpPr>
            <p:nvPr/>
          </p:nvSpPr>
          <p:spPr bwMode="auto">
            <a:xfrm rot="7184693">
              <a:off x="3023" y="1948"/>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53" name="Rectangle 61"/>
            <p:cNvSpPr>
              <a:spLocks noChangeArrowheads="1"/>
            </p:cNvSpPr>
            <p:nvPr/>
          </p:nvSpPr>
          <p:spPr bwMode="auto">
            <a:xfrm rot="9015307">
              <a:off x="3181" y="1790"/>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54" name="Rectangle 62"/>
            <p:cNvSpPr>
              <a:spLocks noChangeArrowheads="1"/>
            </p:cNvSpPr>
            <p:nvPr/>
          </p:nvSpPr>
          <p:spPr bwMode="auto">
            <a:xfrm rot="9015307">
              <a:off x="2980" y="1905"/>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55" name="Rectangle 63"/>
            <p:cNvSpPr>
              <a:spLocks noChangeArrowheads="1"/>
            </p:cNvSpPr>
            <p:nvPr/>
          </p:nvSpPr>
          <p:spPr bwMode="auto">
            <a:xfrm rot="3600000">
              <a:off x="3023" y="1747"/>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56" name="Rectangle 64"/>
            <p:cNvSpPr>
              <a:spLocks noChangeArrowheads="1"/>
            </p:cNvSpPr>
            <p:nvPr/>
          </p:nvSpPr>
          <p:spPr bwMode="auto">
            <a:xfrm rot="3600000">
              <a:off x="3139" y="1948"/>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57" name="Rectangle 65"/>
            <p:cNvSpPr>
              <a:spLocks noChangeArrowheads="1"/>
            </p:cNvSpPr>
            <p:nvPr/>
          </p:nvSpPr>
          <p:spPr bwMode="auto">
            <a:xfrm rot="1800000">
              <a:off x="2980" y="1790"/>
              <a:ext cx="68" cy="18"/>
            </a:xfrm>
            <a:prstGeom prst="rect">
              <a:avLst/>
            </a:prstGeom>
            <a:solidFill>
              <a:srgbClr val="FFCC00"/>
            </a:solidFill>
            <a:ln w="9525" algn="ctr">
              <a:noFill/>
              <a:miter lim="800000"/>
              <a:headEnd/>
              <a:tailEnd/>
            </a:ln>
            <a:effectLst/>
          </p:spPr>
          <p:txBody>
            <a:bodyPr wrap="none" anchor="ctr"/>
            <a:lstStyle/>
            <a:p>
              <a:endParaRPr lang="hu-HU"/>
            </a:p>
          </p:txBody>
        </p:sp>
        <p:sp>
          <p:nvSpPr>
            <p:cNvPr id="8258" name="Rectangle 66"/>
            <p:cNvSpPr>
              <a:spLocks noChangeArrowheads="1"/>
            </p:cNvSpPr>
            <p:nvPr/>
          </p:nvSpPr>
          <p:spPr bwMode="auto">
            <a:xfrm rot="1800000">
              <a:off x="3181" y="1906"/>
              <a:ext cx="68" cy="18"/>
            </a:xfrm>
            <a:prstGeom prst="rect">
              <a:avLst/>
            </a:prstGeom>
            <a:solidFill>
              <a:srgbClr val="FFCC00"/>
            </a:solidFill>
            <a:ln w="9525" algn="ctr">
              <a:noFill/>
              <a:miter lim="800000"/>
              <a:headEnd/>
              <a:tailEnd/>
            </a:ln>
            <a:effectLst/>
          </p:spPr>
          <p:txBody>
            <a:bodyPr wrap="none" anchor="ctr"/>
            <a:lstStyle/>
            <a:p>
              <a:endParaRPr lang="hu-HU"/>
            </a:p>
          </p:txBody>
        </p:sp>
      </p:grpSp>
      <p:pic>
        <p:nvPicPr>
          <p:cNvPr id="8259" name="Picture 67" descr="UGS"/>
          <p:cNvPicPr>
            <a:picLocks noChangeAspect="1" noChangeArrowheads="1"/>
          </p:cNvPicPr>
          <p:nvPr/>
        </p:nvPicPr>
        <p:blipFill>
          <a:blip r:embed="rId46" cstate="print"/>
          <a:srcRect/>
          <a:stretch>
            <a:fillRect/>
          </a:stretch>
        </p:blipFill>
        <p:spPr bwMode="auto">
          <a:xfrm>
            <a:off x="7092950" y="2903115"/>
            <a:ext cx="1903413" cy="1762125"/>
          </a:xfrm>
          <a:prstGeom prst="rect">
            <a:avLst/>
          </a:prstGeom>
          <a:noFill/>
        </p:spPr>
      </p:pic>
      <p:sp>
        <p:nvSpPr>
          <p:cNvPr id="2" name="TextBox 52"/>
          <p:cNvSpPr txBox="1"/>
          <p:nvPr>
            <p:custDataLst>
              <p:tags r:id="rId28"/>
            </p:custDataLst>
          </p:nvPr>
        </p:nvSpPr>
        <p:spPr>
          <a:xfrm>
            <a:off x="7308850" y="2568153"/>
            <a:ext cx="1441450" cy="430887"/>
          </a:xfrm>
          <a:prstGeom prst="rect">
            <a:avLst/>
          </a:prstGeom>
          <a:noFill/>
        </p:spPr>
        <p:txBody>
          <a:bodyPr lIns="0" tIns="0" rIns="0" bIns="0">
            <a:spAutoFit/>
          </a:bodyPr>
          <a:lstStyle/>
          <a:p>
            <a:pPr algn="ctr"/>
            <a:r>
              <a:rPr lang="hu-HU" sz="1400" b="1" dirty="0" smtClean="0">
                <a:solidFill>
                  <a:srgbClr val="3C4B55"/>
                </a:solidFill>
                <a:ea typeface="Geneva" pitchFamily="1" charset="-128"/>
                <a:cs typeface="Arial" charset="0"/>
              </a:rPr>
              <a:t>Underground </a:t>
            </a:r>
            <a:r>
              <a:rPr lang="en-US" sz="1400" b="1" dirty="0" smtClean="0">
                <a:solidFill>
                  <a:srgbClr val="3C4B55"/>
                </a:solidFill>
                <a:ea typeface="Geneva" pitchFamily="1" charset="-128"/>
                <a:cs typeface="Arial" charset="0"/>
              </a:rPr>
              <a:t>Gas </a:t>
            </a:r>
            <a:r>
              <a:rPr lang="en-US" sz="1400" b="1" dirty="0">
                <a:solidFill>
                  <a:srgbClr val="3C4B55"/>
                </a:solidFill>
                <a:ea typeface="Geneva" pitchFamily="1" charset="-128"/>
                <a:cs typeface="Arial" charset="0"/>
              </a:rPr>
              <a:t>Storage</a:t>
            </a:r>
          </a:p>
        </p:txBody>
      </p:sp>
      <p:pic>
        <p:nvPicPr>
          <p:cNvPr id="8261" name="Picture 69" descr="Windrad-Mast"/>
          <p:cNvPicPr>
            <a:picLocks noChangeAspect="1" noChangeArrowheads="1"/>
          </p:cNvPicPr>
          <p:nvPr/>
        </p:nvPicPr>
        <p:blipFill>
          <a:blip r:embed="rId47" cstate="print"/>
          <a:srcRect/>
          <a:stretch>
            <a:fillRect/>
          </a:stretch>
        </p:blipFill>
        <p:spPr bwMode="auto">
          <a:xfrm>
            <a:off x="242888" y="1657449"/>
            <a:ext cx="755650" cy="735012"/>
          </a:xfrm>
          <a:prstGeom prst="rect">
            <a:avLst/>
          </a:prstGeom>
          <a:noFill/>
        </p:spPr>
      </p:pic>
      <p:sp>
        <p:nvSpPr>
          <p:cNvPr id="3" name="TextBox 53"/>
          <p:cNvSpPr txBox="1"/>
          <p:nvPr>
            <p:custDataLst>
              <p:tags r:id="rId29"/>
            </p:custDataLst>
          </p:nvPr>
        </p:nvSpPr>
        <p:spPr>
          <a:xfrm>
            <a:off x="3624263" y="6076528"/>
            <a:ext cx="1976437" cy="152400"/>
          </a:xfrm>
          <a:prstGeom prst="rect">
            <a:avLst/>
          </a:prstGeom>
          <a:noFill/>
        </p:spPr>
        <p:txBody>
          <a:bodyPr lIns="0" tIns="0" rIns="0" bIns="0">
            <a:spAutoFit/>
          </a:bodyPr>
          <a:lstStyle/>
          <a:p>
            <a:pPr algn="ctr"/>
            <a:r>
              <a:rPr lang="en-US" sz="1000" b="1">
                <a:solidFill>
                  <a:srgbClr val="3C4B55"/>
                </a:solidFill>
                <a:ea typeface="Geneva" pitchFamily="1" charset="-128"/>
                <a:cs typeface="Arial" charset="0"/>
              </a:rPr>
              <a:t>Synthetic Gas</a:t>
            </a:r>
          </a:p>
        </p:txBody>
      </p:sp>
      <p:sp>
        <p:nvSpPr>
          <p:cNvPr id="8263" name="Right Arrow 38"/>
          <p:cNvSpPr>
            <a:spLocks noChangeArrowheads="1"/>
          </p:cNvSpPr>
          <p:nvPr>
            <p:custDataLst>
              <p:tags r:id="rId30"/>
            </p:custDataLst>
          </p:nvPr>
        </p:nvSpPr>
        <p:spPr bwMode="auto">
          <a:xfrm>
            <a:off x="4289425" y="4797003"/>
            <a:ext cx="2484438" cy="96837"/>
          </a:xfrm>
          <a:prstGeom prst="rightArrow">
            <a:avLst>
              <a:gd name="adj1" fmla="val 50426"/>
              <a:gd name="adj2" fmla="val 235416"/>
            </a:avLst>
          </a:prstGeom>
          <a:solidFill>
            <a:srgbClr val="64737D"/>
          </a:solidFill>
          <a:ln w="38100" algn="ctr">
            <a:noFill/>
            <a:round/>
            <a:headEnd/>
            <a:tailEnd/>
          </a:ln>
          <a:effectLst/>
        </p:spPr>
        <p:txBody>
          <a:bodyPr lIns="36000" tIns="36000" rIns="36000" bIns="36000" anchor="ctr"/>
          <a:lstStyle/>
          <a:p>
            <a:pPr algn="ctr">
              <a:buSzPct val="115000"/>
            </a:pPr>
            <a:endParaRPr lang="de-AT" sz="1000" b="1">
              <a:solidFill>
                <a:srgbClr val="3C4B55"/>
              </a:solidFill>
              <a:ea typeface="Geneva" pitchFamily="1" charset="-128"/>
              <a:cs typeface="Arial" charset="0"/>
            </a:endParaRPr>
          </a:p>
        </p:txBody>
      </p:sp>
      <p:sp>
        <p:nvSpPr>
          <p:cNvPr id="8265" name="Text Box 73"/>
          <p:cNvSpPr txBox="1">
            <a:spLocks noChangeArrowheads="1"/>
          </p:cNvSpPr>
          <p:nvPr/>
        </p:nvSpPr>
        <p:spPr bwMode="auto">
          <a:xfrm>
            <a:off x="2123728" y="6396335"/>
            <a:ext cx="5141664" cy="461665"/>
          </a:xfrm>
          <a:prstGeom prst="rect">
            <a:avLst/>
          </a:prstGeom>
          <a:noFill/>
          <a:ln w="9525">
            <a:noFill/>
            <a:miter lim="800000"/>
            <a:headEnd/>
            <a:tailEnd/>
          </a:ln>
          <a:effectLst/>
        </p:spPr>
        <p:txBody>
          <a:bodyPr wrap="none">
            <a:spAutoFit/>
          </a:bodyPr>
          <a:lstStyle/>
          <a:p>
            <a:r>
              <a:rPr lang="de-AT" sz="2400" dirty="0"/>
              <a:t>„</a:t>
            </a:r>
            <a:r>
              <a:rPr lang="de-AT" sz="2000" b="1" dirty="0" smtClean="0">
                <a:solidFill>
                  <a:srgbClr val="000099"/>
                </a:solidFill>
                <a:latin typeface="+mj-lt"/>
                <a:ea typeface="+mj-ea"/>
                <a:cs typeface="+mj-cs"/>
              </a:rPr>
              <a:t>POWER TO GAS</a:t>
            </a:r>
            <a:r>
              <a:rPr lang="hu-HU" sz="2000" b="1" dirty="0" smtClean="0">
                <a:solidFill>
                  <a:srgbClr val="000099"/>
                </a:solidFill>
                <a:latin typeface="+mj-lt"/>
                <a:ea typeface="+mj-ea"/>
                <a:cs typeface="+mj-cs"/>
              </a:rPr>
              <a:t> AND GAS TO POWER</a:t>
            </a:r>
            <a:r>
              <a:rPr lang="de-AT" sz="2000" b="1" dirty="0" smtClean="0">
                <a:solidFill>
                  <a:srgbClr val="000099"/>
                </a:solidFill>
                <a:latin typeface="+mj-lt"/>
                <a:ea typeface="+mj-ea"/>
                <a:cs typeface="+mj-cs"/>
              </a:rPr>
              <a:t>“</a:t>
            </a:r>
            <a:endParaRPr lang="en-US" sz="2000" b="1" dirty="0" smtClean="0">
              <a:solidFill>
                <a:srgbClr val="000099"/>
              </a:solidFill>
              <a:latin typeface="+mj-lt"/>
              <a:ea typeface="+mj-ea"/>
              <a:cs typeface="+mj-cs"/>
            </a:endParaRPr>
          </a:p>
        </p:txBody>
      </p:sp>
      <p:sp>
        <p:nvSpPr>
          <p:cNvPr id="75" name="Rectangle 3"/>
          <p:cNvSpPr>
            <a:spLocks noGrp="1" noChangeArrowheads="1"/>
          </p:cNvSpPr>
          <p:nvPr>
            <p:ph type="title"/>
          </p:nvPr>
        </p:nvSpPr>
        <p:spPr>
          <a:xfrm>
            <a:off x="3779913" y="144463"/>
            <a:ext cx="5364088" cy="763587"/>
          </a:xfrm>
        </p:spPr>
        <p:txBody>
          <a:bodyPr/>
          <a:lstStyle/>
          <a:p>
            <a:pPr eaLnBrk="1" hangingPunct="1"/>
            <a:r>
              <a:rPr lang="hu-HU" sz="2000" b="1" dirty="0" smtClean="0">
                <a:solidFill>
                  <a:srgbClr val="000099"/>
                </a:solidFill>
              </a:rPr>
              <a:t>4. </a:t>
            </a:r>
            <a:r>
              <a:rPr lang="en-US" sz="2000" b="1" dirty="0" smtClean="0">
                <a:solidFill>
                  <a:srgbClr val="000099"/>
                </a:solidFill>
              </a:rPr>
              <a:t>Future </a:t>
            </a:r>
            <a:r>
              <a:rPr lang="en-US" sz="2000" b="1" dirty="0" smtClean="0">
                <a:solidFill>
                  <a:srgbClr val="000099"/>
                </a:solidFill>
              </a:rPr>
              <a:t>concept </a:t>
            </a:r>
            <a:br>
              <a:rPr lang="en-US" sz="2000" b="1" dirty="0" smtClean="0">
                <a:solidFill>
                  <a:srgbClr val="000099"/>
                </a:solidFill>
              </a:rPr>
            </a:br>
            <a:r>
              <a:rPr lang="en-US" sz="2000" b="1" dirty="0" smtClean="0">
                <a:solidFill>
                  <a:srgbClr val="000099"/>
                </a:solidFill>
              </a:rPr>
              <a:t>of integrated energy storage</a:t>
            </a:r>
          </a:p>
        </p:txBody>
      </p:sp>
      <p:sp>
        <p:nvSpPr>
          <p:cNvPr id="76" name="Rectangle 25"/>
          <p:cNvSpPr>
            <a:spLocks noChangeArrowheads="1"/>
          </p:cNvSpPr>
          <p:nvPr>
            <p:custDataLst>
              <p:tags r:id="rId31"/>
            </p:custDataLst>
          </p:nvPr>
        </p:nvSpPr>
        <p:spPr bwMode="auto">
          <a:xfrm>
            <a:off x="2202607" y="4145780"/>
            <a:ext cx="369887" cy="92075"/>
          </a:xfrm>
          <a:prstGeom prst="rect">
            <a:avLst/>
          </a:prstGeom>
          <a:solidFill>
            <a:srgbClr val="FFCC00"/>
          </a:solidFill>
          <a:ln w="38100" algn="ctr">
            <a:noFill/>
            <a:round/>
            <a:headEnd/>
            <a:tailEnd/>
          </a:ln>
          <a:effectLst/>
        </p:spPr>
        <p:txBody>
          <a:bodyPr lIns="36000" tIns="36000" rIns="36000" bIns="36000" anchor="ctr"/>
          <a:lstStyle/>
          <a:p>
            <a:pPr algn="ctr">
              <a:buSzPct val="115000"/>
            </a:pPr>
            <a:endParaRPr lang="de-AT" sz="1000" b="1">
              <a:solidFill>
                <a:srgbClr val="3C4B55"/>
              </a:solidFill>
              <a:ea typeface="Geneva" pitchFamily="1" charset="-128"/>
              <a:cs typeface="Arial" charset="0"/>
            </a:endParaRPr>
          </a:p>
        </p:txBody>
      </p:sp>
      <p:sp>
        <p:nvSpPr>
          <p:cNvPr id="77" name="Rounded Rectangle 7"/>
          <p:cNvSpPr>
            <a:spLocks noChangeArrowheads="1"/>
          </p:cNvSpPr>
          <p:nvPr>
            <p:custDataLst>
              <p:tags r:id="rId32"/>
            </p:custDataLst>
          </p:nvPr>
        </p:nvSpPr>
        <p:spPr bwMode="auto">
          <a:xfrm>
            <a:off x="1259632" y="4007668"/>
            <a:ext cx="942975" cy="368300"/>
          </a:xfrm>
          <a:prstGeom prst="roundRect">
            <a:avLst>
              <a:gd name="adj" fmla="val 16667"/>
            </a:avLst>
          </a:prstGeom>
          <a:solidFill>
            <a:schemeClr val="bg1"/>
          </a:solidFill>
          <a:ln w="38100" algn="ctr">
            <a:solidFill>
              <a:srgbClr val="64737D"/>
            </a:solidFill>
            <a:round/>
            <a:headEnd/>
            <a:tailEnd/>
          </a:ln>
          <a:effectLst/>
        </p:spPr>
        <p:txBody>
          <a:bodyPr lIns="36000" tIns="36000" rIns="36000" bIns="36000" anchor="ctr"/>
          <a:lstStyle/>
          <a:p>
            <a:pPr algn="ctr">
              <a:buSzPct val="115000"/>
            </a:pPr>
            <a:r>
              <a:rPr lang="en-US" sz="1000" b="1" smtClean="0">
                <a:solidFill>
                  <a:srgbClr val="3C4B55"/>
                </a:solidFill>
                <a:ea typeface="Geneva" pitchFamily="1" charset="-128"/>
                <a:cs typeface="Arial" charset="0"/>
              </a:rPr>
              <a:t>Coal fired power plant</a:t>
            </a:r>
            <a:endParaRPr lang="en-US" sz="1000" b="1">
              <a:solidFill>
                <a:srgbClr val="3C4B55"/>
              </a:solidFill>
              <a:ea typeface="Geneva" pitchFamily="1" charset="-128"/>
              <a:cs typeface="Arial" charset="0"/>
            </a:endParaRPr>
          </a:p>
        </p:txBody>
      </p:sp>
      <p:sp>
        <p:nvSpPr>
          <p:cNvPr id="78" name="Rectangle 25"/>
          <p:cNvSpPr>
            <a:spLocks noChangeArrowheads="1"/>
          </p:cNvSpPr>
          <p:nvPr>
            <p:custDataLst>
              <p:tags r:id="rId33"/>
            </p:custDataLst>
          </p:nvPr>
        </p:nvSpPr>
        <p:spPr bwMode="auto">
          <a:xfrm>
            <a:off x="2202607" y="3497708"/>
            <a:ext cx="369887" cy="92075"/>
          </a:xfrm>
          <a:prstGeom prst="rect">
            <a:avLst/>
          </a:prstGeom>
          <a:solidFill>
            <a:srgbClr val="FFCC00"/>
          </a:solidFill>
          <a:ln w="38100" algn="ctr">
            <a:noFill/>
            <a:round/>
            <a:headEnd/>
            <a:tailEnd/>
          </a:ln>
          <a:effectLst/>
        </p:spPr>
        <p:txBody>
          <a:bodyPr lIns="36000" tIns="36000" rIns="36000" bIns="36000" anchor="ctr"/>
          <a:lstStyle/>
          <a:p>
            <a:pPr algn="ctr">
              <a:buSzPct val="115000"/>
            </a:pPr>
            <a:endParaRPr lang="de-AT" sz="1000" b="1">
              <a:solidFill>
                <a:srgbClr val="3C4B55"/>
              </a:solidFill>
              <a:ea typeface="Geneva" pitchFamily="1" charset="-128"/>
              <a:cs typeface="Arial" charset="0"/>
            </a:endParaRPr>
          </a:p>
        </p:txBody>
      </p:sp>
      <p:sp>
        <p:nvSpPr>
          <p:cNvPr id="79" name="Rounded Rectangle 7"/>
          <p:cNvSpPr>
            <a:spLocks noChangeArrowheads="1"/>
          </p:cNvSpPr>
          <p:nvPr>
            <p:custDataLst>
              <p:tags r:id="rId34"/>
            </p:custDataLst>
          </p:nvPr>
        </p:nvSpPr>
        <p:spPr bwMode="auto">
          <a:xfrm>
            <a:off x="1259632" y="3359596"/>
            <a:ext cx="942975" cy="368300"/>
          </a:xfrm>
          <a:prstGeom prst="roundRect">
            <a:avLst>
              <a:gd name="adj" fmla="val 16667"/>
            </a:avLst>
          </a:prstGeom>
          <a:solidFill>
            <a:schemeClr val="bg1"/>
          </a:solidFill>
          <a:ln w="38100" algn="ctr">
            <a:solidFill>
              <a:srgbClr val="64737D"/>
            </a:solidFill>
            <a:round/>
            <a:headEnd/>
            <a:tailEnd/>
          </a:ln>
          <a:effectLst/>
        </p:spPr>
        <p:txBody>
          <a:bodyPr lIns="36000" tIns="36000" rIns="36000" bIns="36000" anchor="ctr"/>
          <a:lstStyle/>
          <a:p>
            <a:pPr algn="ctr">
              <a:buSzPct val="115000"/>
            </a:pPr>
            <a:r>
              <a:rPr lang="en-US" sz="1000" b="1" smtClean="0">
                <a:solidFill>
                  <a:srgbClr val="3C4B55"/>
                </a:solidFill>
                <a:ea typeface="Geneva" pitchFamily="1" charset="-128"/>
                <a:cs typeface="Arial" charset="0"/>
              </a:rPr>
              <a:t>Nuclear</a:t>
            </a:r>
            <a:endParaRPr lang="en-US" sz="1000" b="1">
              <a:solidFill>
                <a:srgbClr val="3C4B55"/>
              </a:solidFill>
              <a:ea typeface="Geneva" pitchFamily="1" charset="-128"/>
              <a:cs typeface="Arial" charset="0"/>
            </a:endParaRPr>
          </a:p>
        </p:txBody>
      </p:sp>
      <p:sp>
        <p:nvSpPr>
          <p:cNvPr id="80" name="Right Arrow 33"/>
          <p:cNvSpPr>
            <a:spLocks noChangeArrowheads="1"/>
          </p:cNvSpPr>
          <p:nvPr>
            <p:custDataLst>
              <p:tags r:id="rId35"/>
            </p:custDataLst>
          </p:nvPr>
        </p:nvSpPr>
        <p:spPr bwMode="auto">
          <a:xfrm rot="5400000">
            <a:off x="1126518" y="4869124"/>
            <a:ext cx="1130323" cy="144016"/>
          </a:xfrm>
          <a:prstGeom prst="rightArrow">
            <a:avLst>
              <a:gd name="adj1" fmla="val 44065"/>
              <a:gd name="adj2" fmla="val 134214"/>
            </a:avLst>
          </a:prstGeom>
          <a:solidFill>
            <a:srgbClr val="64737D"/>
          </a:solidFill>
          <a:ln w="38100" algn="ctr">
            <a:noFill/>
            <a:round/>
            <a:headEnd/>
            <a:tailEnd/>
          </a:ln>
          <a:effectLst/>
        </p:spPr>
        <p:txBody>
          <a:bodyPr lIns="36000" tIns="36000" rIns="36000" bIns="36000" anchor="ctr"/>
          <a:lstStyle/>
          <a:p>
            <a:pPr algn="ctr">
              <a:buSzPct val="115000"/>
            </a:pPr>
            <a:endParaRPr lang="en-US" sz="1000" b="1">
              <a:solidFill>
                <a:srgbClr val="3C4B55"/>
              </a:solidFill>
              <a:ea typeface="Geneva" pitchFamily="1"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1000" fill="hold"/>
                                        <p:tgtEl>
                                          <p:spTgt spid="8226"/>
                                        </p:tgtEl>
                                        <p:attrNameLst>
                                          <p:attrName>r</p:attrName>
                                        </p:attrNameLst>
                                      </p:cBhvr>
                                    </p:animRot>
                                  </p:childTnLst>
                                  <p:subTnLst>
                                    <p:set>
                                      <p:cBhvr override="childStyle">
                                        <p:cTn dur="1" fill="hold" display="0" masterRel="nextClick" afterEffect="1"/>
                                        <p:tgtEl>
                                          <p:spTgt spid="8226"/>
                                        </p:tgtEl>
                                        <p:attrNameLst>
                                          <p:attrName>style.visibility</p:attrName>
                                        </p:attrNameLst>
                                      </p:cBhvr>
                                      <p:to>
                                        <p:strVal val="hidden"/>
                                      </p:to>
                                    </p:set>
                                  </p:subTnLst>
                                </p:cTn>
                              </p:par>
                              <p:par>
                                <p:cTn id="7" presetID="1" presetClass="emph" presetSubtype="2" fill="hold" nodeType="withEffect">
                                  <p:stCondLst>
                                    <p:cond delay="0"/>
                                  </p:stCondLst>
                                  <p:childTnLst>
                                    <p:animClr clrSpc="rgb" dir="cw">
                                      <p:cBhvr>
                                        <p:cTn id="8" dur="1500" fill="hold"/>
                                        <p:tgtEl>
                                          <p:spTgt spid="8229"/>
                                        </p:tgtEl>
                                        <p:attrNameLst>
                                          <p:attrName>fillcolor</p:attrName>
                                        </p:attrNameLst>
                                      </p:cBhvr>
                                      <p:to>
                                        <a:srgbClr val="FFCC00"/>
                                      </p:to>
                                    </p:animClr>
                                    <p:set>
                                      <p:cBhvr>
                                        <p:cTn id="9" dur="1500" fill="hold"/>
                                        <p:tgtEl>
                                          <p:spTgt spid="8229"/>
                                        </p:tgtEl>
                                        <p:attrNameLst>
                                          <p:attrName>fill.type</p:attrName>
                                        </p:attrNameLst>
                                      </p:cBhvr>
                                      <p:to>
                                        <p:strVal val="solid"/>
                                      </p:to>
                                    </p:set>
                                    <p:set>
                                      <p:cBhvr>
                                        <p:cTn id="10" dur="1500" fill="hold"/>
                                        <p:tgtEl>
                                          <p:spTgt spid="8229"/>
                                        </p:tgtEl>
                                        <p:attrNameLst>
                                          <p:attrName>fill.on</p:attrName>
                                        </p:attrNameLst>
                                      </p:cBhvr>
                                      <p:to>
                                        <p:strVal val="true"/>
                                      </p:to>
                                    </p:set>
                                  </p:childTnLst>
                                </p:cTn>
                              </p:par>
                              <p:par>
                                <p:cTn id="11" presetID="1" presetClass="emph" presetSubtype="2" fill="hold" nodeType="withEffect">
                                  <p:stCondLst>
                                    <p:cond delay="0"/>
                                  </p:stCondLst>
                                  <p:childTnLst>
                                    <p:animClr clrSpc="rgb" dir="cw">
                                      <p:cBhvr>
                                        <p:cTn id="12" dur="1500" fill="hold"/>
                                        <p:tgtEl>
                                          <p:spTgt spid="8230"/>
                                        </p:tgtEl>
                                        <p:attrNameLst>
                                          <p:attrName>fillcolor</p:attrName>
                                        </p:attrNameLst>
                                      </p:cBhvr>
                                      <p:to>
                                        <a:srgbClr val="FFCC00"/>
                                      </p:to>
                                    </p:animClr>
                                    <p:set>
                                      <p:cBhvr>
                                        <p:cTn id="13" dur="1500" fill="hold"/>
                                        <p:tgtEl>
                                          <p:spTgt spid="8230"/>
                                        </p:tgtEl>
                                        <p:attrNameLst>
                                          <p:attrName>fill.type</p:attrName>
                                        </p:attrNameLst>
                                      </p:cBhvr>
                                      <p:to>
                                        <p:strVal val="solid"/>
                                      </p:to>
                                    </p:set>
                                    <p:set>
                                      <p:cBhvr>
                                        <p:cTn id="14" dur="1500" fill="hold"/>
                                        <p:tgtEl>
                                          <p:spTgt spid="8230"/>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1500" fill="hold"/>
                                        <p:tgtEl>
                                          <p:spTgt spid="8231"/>
                                        </p:tgtEl>
                                        <p:attrNameLst>
                                          <p:attrName>fillcolor</p:attrName>
                                        </p:attrNameLst>
                                      </p:cBhvr>
                                      <p:to>
                                        <a:srgbClr val="FFCC00"/>
                                      </p:to>
                                    </p:animClr>
                                    <p:set>
                                      <p:cBhvr>
                                        <p:cTn id="17" dur="1500" fill="hold"/>
                                        <p:tgtEl>
                                          <p:spTgt spid="8231"/>
                                        </p:tgtEl>
                                        <p:attrNameLst>
                                          <p:attrName>fill.type</p:attrName>
                                        </p:attrNameLst>
                                      </p:cBhvr>
                                      <p:to>
                                        <p:strVal val="solid"/>
                                      </p:to>
                                    </p:set>
                                    <p:set>
                                      <p:cBhvr>
                                        <p:cTn id="18" dur="1500" fill="hold"/>
                                        <p:tgtEl>
                                          <p:spTgt spid="8231"/>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1500" fill="hold"/>
                                        <p:tgtEl>
                                          <p:spTgt spid="8232"/>
                                        </p:tgtEl>
                                        <p:attrNameLst>
                                          <p:attrName>fillcolor</p:attrName>
                                        </p:attrNameLst>
                                      </p:cBhvr>
                                      <p:to>
                                        <a:srgbClr val="FFCC00"/>
                                      </p:to>
                                    </p:animClr>
                                    <p:set>
                                      <p:cBhvr>
                                        <p:cTn id="21" dur="1500" fill="hold"/>
                                        <p:tgtEl>
                                          <p:spTgt spid="8232"/>
                                        </p:tgtEl>
                                        <p:attrNameLst>
                                          <p:attrName>fill.type</p:attrName>
                                        </p:attrNameLst>
                                      </p:cBhvr>
                                      <p:to>
                                        <p:strVal val="solid"/>
                                      </p:to>
                                    </p:set>
                                    <p:set>
                                      <p:cBhvr>
                                        <p:cTn id="22" dur="1500" fill="hold"/>
                                        <p:tgtEl>
                                          <p:spTgt spid="8232"/>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1500" fill="hold"/>
                                        <p:tgtEl>
                                          <p:spTgt spid="8233"/>
                                        </p:tgtEl>
                                        <p:attrNameLst>
                                          <p:attrName>fillcolor</p:attrName>
                                        </p:attrNameLst>
                                      </p:cBhvr>
                                      <p:to>
                                        <a:srgbClr val="FFCC00"/>
                                      </p:to>
                                    </p:animClr>
                                    <p:set>
                                      <p:cBhvr>
                                        <p:cTn id="25" dur="1500" fill="hold"/>
                                        <p:tgtEl>
                                          <p:spTgt spid="8233"/>
                                        </p:tgtEl>
                                        <p:attrNameLst>
                                          <p:attrName>fill.type</p:attrName>
                                        </p:attrNameLst>
                                      </p:cBhvr>
                                      <p:to>
                                        <p:strVal val="solid"/>
                                      </p:to>
                                    </p:set>
                                    <p:set>
                                      <p:cBhvr>
                                        <p:cTn id="26" dur="1500" fill="hold"/>
                                        <p:tgtEl>
                                          <p:spTgt spid="8233"/>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1500" fill="hold"/>
                                        <p:tgtEl>
                                          <p:spTgt spid="8234"/>
                                        </p:tgtEl>
                                        <p:attrNameLst>
                                          <p:attrName>fillcolor</p:attrName>
                                        </p:attrNameLst>
                                      </p:cBhvr>
                                      <p:to>
                                        <a:srgbClr val="FFCC00"/>
                                      </p:to>
                                    </p:animClr>
                                    <p:set>
                                      <p:cBhvr>
                                        <p:cTn id="29" dur="1500" fill="hold"/>
                                        <p:tgtEl>
                                          <p:spTgt spid="8234"/>
                                        </p:tgtEl>
                                        <p:attrNameLst>
                                          <p:attrName>fill.type</p:attrName>
                                        </p:attrNameLst>
                                      </p:cBhvr>
                                      <p:to>
                                        <p:strVal val="solid"/>
                                      </p:to>
                                    </p:set>
                                    <p:set>
                                      <p:cBhvr>
                                        <p:cTn id="30" dur="1500" fill="hold"/>
                                        <p:tgtEl>
                                          <p:spTgt spid="823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1500" fill="hold"/>
                                        <p:tgtEl>
                                          <p:spTgt spid="8235"/>
                                        </p:tgtEl>
                                        <p:attrNameLst>
                                          <p:attrName>fillcolor</p:attrName>
                                        </p:attrNameLst>
                                      </p:cBhvr>
                                      <p:to>
                                        <a:srgbClr val="FFCC00"/>
                                      </p:to>
                                    </p:animClr>
                                    <p:set>
                                      <p:cBhvr>
                                        <p:cTn id="33" dur="1500" fill="hold"/>
                                        <p:tgtEl>
                                          <p:spTgt spid="8235"/>
                                        </p:tgtEl>
                                        <p:attrNameLst>
                                          <p:attrName>fill.type</p:attrName>
                                        </p:attrNameLst>
                                      </p:cBhvr>
                                      <p:to>
                                        <p:strVal val="solid"/>
                                      </p:to>
                                    </p:set>
                                    <p:set>
                                      <p:cBhvr>
                                        <p:cTn id="34" dur="1500" fill="hold"/>
                                        <p:tgtEl>
                                          <p:spTgt spid="8235"/>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1500" fill="hold"/>
                                        <p:tgtEl>
                                          <p:spTgt spid="8236"/>
                                        </p:tgtEl>
                                        <p:attrNameLst>
                                          <p:attrName>fillcolor</p:attrName>
                                        </p:attrNameLst>
                                      </p:cBhvr>
                                      <p:to>
                                        <a:srgbClr val="FFCC00"/>
                                      </p:to>
                                    </p:animClr>
                                    <p:set>
                                      <p:cBhvr>
                                        <p:cTn id="37" dur="1500" fill="hold"/>
                                        <p:tgtEl>
                                          <p:spTgt spid="8236"/>
                                        </p:tgtEl>
                                        <p:attrNameLst>
                                          <p:attrName>fill.type</p:attrName>
                                        </p:attrNameLst>
                                      </p:cBhvr>
                                      <p:to>
                                        <p:strVal val="solid"/>
                                      </p:to>
                                    </p:set>
                                    <p:set>
                                      <p:cBhvr>
                                        <p:cTn id="38" dur="1500" fill="hold"/>
                                        <p:tgtEl>
                                          <p:spTgt spid="8236"/>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1500" fill="hold"/>
                                        <p:tgtEl>
                                          <p:spTgt spid="8237"/>
                                        </p:tgtEl>
                                        <p:attrNameLst>
                                          <p:attrName>fillcolor</p:attrName>
                                        </p:attrNameLst>
                                      </p:cBhvr>
                                      <p:to>
                                        <a:srgbClr val="FFCC00"/>
                                      </p:to>
                                    </p:animClr>
                                    <p:set>
                                      <p:cBhvr>
                                        <p:cTn id="41" dur="1500" fill="hold"/>
                                        <p:tgtEl>
                                          <p:spTgt spid="8237"/>
                                        </p:tgtEl>
                                        <p:attrNameLst>
                                          <p:attrName>fill.type</p:attrName>
                                        </p:attrNameLst>
                                      </p:cBhvr>
                                      <p:to>
                                        <p:strVal val="solid"/>
                                      </p:to>
                                    </p:set>
                                    <p:set>
                                      <p:cBhvr>
                                        <p:cTn id="42" dur="1500" fill="hold"/>
                                        <p:tgtEl>
                                          <p:spTgt spid="8237"/>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1500" fill="hold"/>
                                        <p:tgtEl>
                                          <p:spTgt spid="8238"/>
                                        </p:tgtEl>
                                        <p:attrNameLst>
                                          <p:attrName>fillcolor</p:attrName>
                                        </p:attrNameLst>
                                      </p:cBhvr>
                                      <p:to>
                                        <a:srgbClr val="FFCC00"/>
                                      </p:to>
                                    </p:animClr>
                                    <p:set>
                                      <p:cBhvr>
                                        <p:cTn id="45" dur="1500" fill="hold"/>
                                        <p:tgtEl>
                                          <p:spTgt spid="8238"/>
                                        </p:tgtEl>
                                        <p:attrNameLst>
                                          <p:attrName>fill.type</p:attrName>
                                        </p:attrNameLst>
                                      </p:cBhvr>
                                      <p:to>
                                        <p:strVal val="solid"/>
                                      </p:to>
                                    </p:set>
                                    <p:set>
                                      <p:cBhvr>
                                        <p:cTn id="46" dur="1500" fill="hold"/>
                                        <p:tgtEl>
                                          <p:spTgt spid="8238"/>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1500" fill="hold"/>
                                        <p:tgtEl>
                                          <p:spTgt spid="8239"/>
                                        </p:tgtEl>
                                        <p:attrNameLst>
                                          <p:attrName>fillcolor</p:attrName>
                                        </p:attrNameLst>
                                      </p:cBhvr>
                                      <p:to>
                                        <a:srgbClr val="FFCC00"/>
                                      </p:to>
                                    </p:animClr>
                                    <p:set>
                                      <p:cBhvr>
                                        <p:cTn id="49" dur="1500" fill="hold"/>
                                        <p:tgtEl>
                                          <p:spTgt spid="8239"/>
                                        </p:tgtEl>
                                        <p:attrNameLst>
                                          <p:attrName>fill.type</p:attrName>
                                        </p:attrNameLst>
                                      </p:cBhvr>
                                      <p:to>
                                        <p:strVal val="solid"/>
                                      </p:to>
                                    </p:set>
                                    <p:set>
                                      <p:cBhvr>
                                        <p:cTn id="50" dur="1500" fill="hold"/>
                                        <p:tgtEl>
                                          <p:spTgt spid="8239"/>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1500" fill="hold"/>
                                        <p:tgtEl>
                                          <p:spTgt spid="8240"/>
                                        </p:tgtEl>
                                        <p:attrNameLst>
                                          <p:attrName>fillcolor</p:attrName>
                                        </p:attrNameLst>
                                      </p:cBhvr>
                                      <p:to>
                                        <a:srgbClr val="FFCC00"/>
                                      </p:to>
                                    </p:animClr>
                                    <p:set>
                                      <p:cBhvr>
                                        <p:cTn id="53" dur="1500" fill="hold"/>
                                        <p:tgtEl>
                                          <p:spTgt spid="8240"/>
                                        </p:tgtEl>
                                        <p:attrNameLst>
                                          <p:attrName>fill.type</p:attrName>
                                        </p:attrNameLst>
                                      </p:cBhvr>
                                      <p:to>
                                        <p:strVal val="solid"/>
                                      </p:to>
                                    </p:set>
                                    <p:set>
                                      <p:cBhvr>
                                        <p:cTn id="54" dur="1500" fill="hold"/>
                                        <p:tgtEl>
                                          <p:spTgt spid="8240"/>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1500" fill="hold"/>
                                        <p:tgtEl>
                                          <p:spTgt spid="8241"/>
                                        </p:tgtEl>
                                        <p:attrNameLst>
                                          <p:attrName>fillcolor</p:attrName>
                                        </p:attrNameLst>
                                      </p:cBhvr>
                                      <p:to>
                                        <a:srgbClr val="FFCC00"/>
                                      </p:to>
                                    </p:animClr>
                                    <p:set>
                                      <p:cBhvr>
                                        <p:cTn id="57" dur="1500" fill="hold"/>
                                        <p:tgtEl>
                                          <p:spTgt spid="8241"/>
                                        </p:tgtEl>
                                        <p:attrNameLst>
                                          <p:attrName>fill.type</p:attrName>
                                        </p:attrNameLst>
                                      </p:cBhvr>
                                      <p:to>
                                        <p:strVal val="solid"/>
                                      </p:to>
                                    </p:set>
                                    <p:set>
                                      <p:cBhvr>
                                        <p:cTn id="58" dur="1500" fill="hold"/>
                                        <p:tgtEl>
                                          <p:spTgt spid="8241"/>
                                        </p:tgtEl>
                                        <p:attrNameLst>
                                          <p:attrName>fill.on</p:attrName>
                                        </p:attrNameLst>
                                      </p:cBhvr>
                                      <p:to>
                                        <p:strVal val="true"/>
                                      </p:to>
                                    </p:set>
                                  </p:childTnLst>
                                </p:cTn>
                              </p:par>
                              <p:par>
                                <p:cTn id="59"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60" dur="3000" fill="hold"/>
                                        <p:tgtEl>
                                          <p:spTgt spid="8229"/>
                                        </p:tgtEl>
                                        <p:attrNameLst>
                                          <p:attrName>ppt_x</p:attrName>
                                          <p:attrName>ppt_y</p:attrName>
                                        </p:attrNameLst>
                                      </p:cBhvr>
                                    </p:animMotion>
                                  </p:childTnLst>
                                </p:cTn>
                              </p:par>
                              <p:par>
                                <p:cTn id="61"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62" dur="3000" fill="hold"/>
                                        <p:tgtEl>
                                          <p:spTgt spid="8230"/>
                                        </p:tgtEl>
                                        <p:attrNameLst>
                                          <p:attrName>ppt_x</p:attrName>
                                          <p:attrName>ppt_y</p:attrName>
                                        </p:attrNameLst>
                                      </p:cBhvr>
                                    </p:animMotion>
                                  </p:childTnLst>
                                </p:cTn>
                              </p:par>
                              <p:par>
                                <p:cTn id="63"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64" dur="3000" fill="hold"/>
                                        <p:tgtEl>
                                          <p:spTgt spid="8231"/>
                                        </p:tgtEl>
                                        <p:attrNameLst>
                                          <p:attrName>ppt_x</p:attrName>
                                          <p:attrName>ppt_y</p:attrName>
                                        </p:attrNameLst>
                                      </p:cBhvr>
                                    </p:animMotion>
                                  </p:childTnLst>
                                </p:cTn>
                              </p:par>
                              <p:par>
                                <p:cTn id="65"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66" dur="3000" fill="hold"/>
                                        <p:tgtEl>
                                          <p:spTgt spid="8232"/>
                                        </p:tgtEl>
                                        <p:attrNameLst>
                                          <p:attrName>ppt_x</p:attrName>
                                          <p:attrName>ppt_y</p:attrName>
                                        </p:attrNameLst>
                                      </p:cBhvr>
                                    </p:animMotion>
                                  </p:childTnLst>
                                </p:cTn>
                              </p:par>
                              <p:par>
                                <p:cTn id="67"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68" dur="3000" fill="hold"/>
                                        <p:tgtEl>
                                          <p:spTgt spid="8233"/>
                                        </p:tgtEl>
                                        <p:attrNameLst>
                                          <p:attrName>ppt_x</p:attrName>
                                          <p:attrName>ppt_y</p:attrName>
                                        </p:attrNameLst>
                                      </p:cBhvr>
                                    </p:animMotion>
                                  </p:childTnLst>
                                </p:cTn>
                              </p:par>
                              <p:par>
                                <p:cTn id="69"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70" dur="3000" fill="hold"/>
                                        <p:tgtEl>
                                          <p:spTgt spid="8234"/>
                                        </p:tgtEl>
                                        <p:attrNameLst>
                                          <p:attrName>ppt_x</p:attrName>
                                          <p:attrName>ppt_y</p:attrName>
                                        </p:attrNameLst>
                                      </p:cBhvr>
                                    </p:animMotion>
                                  </p:childTnLst>
                                </p:cTn>
                              </p:par>
                              <p:par>
                                <p:cTn id="71"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72" dur="3000" fill="hold"/>
                                        <p:tgtEl>
                                          <p:spTgt spid="8235"/>
                                        </p:tgtEl>
                                        <p:attrNameLst>
                                          <p:attrName>ppt_x</p:attrName>
                                          <p:attrName>ppt_y</p:attrName>
                                        </p:attrNameLst>
                                      </p:cBhvr>
                                    </p:animMotion>
                                  </p:childTnLst>
                                </p:cTn>
                              </p:par>
                              <p:par>
                                <p:cTn id="73"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74" dur="3000" fill="hold"/>
                                        <p:tgtEl>
                                          <p:spTgt spid="8236"/>
                                        </p:tgtEl>
                                        <p:attrNameLst>
                                          <p:attrName>ppt_x</p:attrName>
                                          <p:attrName>ppt_y</p:attrName>
                                        </p:attrNameLst>
                                      </p:cBhvr>
                                    </p:animMotion>
                                  </p:childTnLst>
                                </p:cTn>
                              </p:par>
                              <p:par>
                                <p:cTn id="75"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76" dur="3000" fill="hold"/>
                                        <p:tgtEl>
                                          <p:spTgt spid="8237"/>
                                        </p:tgtEl>
                                        <p:attrNameLst>
                                          <p:attrName>ppt_x</p:attrName>
                                          <p:attrName>ppt_y</p:attrName>
                                        </p:attrNameLst>
                                      </p:cBhvr>
                                    </p:animMotion>
                                  </p:childTnLst>
                                </p:cTn>
                              </p:par>
                              <p:par>
                                <p:cTn id="77"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78" dur="3000" fill="hold"/>
                                        <p:tgtEl>
                                          <p:spTgt spid="8238"/>
                                        </p:tgtEl>
                                        <p:attrNameLst>
                                          <p:attrName>ppt_x</p:attrName>
                                          <p:attrName>ppt_y</p:attrName>
                                        </p:attrNameLst>
                                      </p:cBhvr>
                                    </p:animMotion>
                                  </p:childTnLst>
                                </p:cTn>
                              </p:par>
                              <p:par>
                                <p:cTn id="79"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80" dur="3000" fill="hold"/>
                                        <p:tgtEl>
                                          <p:spTgt spid="8239"/>
                                        </p:tgtEl>
                                        <p:attrNameLst>
                                          <p:attrName>ppt_x</p:attrName>
                                          <p:attrName>ppt_y</p:attrName>
                                        </p:attrNameLst>
                                      </p:cBhvr>
                                    </p:animMotion>
                                  </p:childTnLst>
                                </p:cTn>
                              </p:par>
                              <p:par>
                                <p:cTn id="81"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82" dur="3000" fill="hold"/>
                                        <p:tgtEl>
                                          <p:spTgt spid="8240"/>
                                        </p:tgtEl>
                                        <p:attrNameLst>
                                          <p:attrName>ppt_x</p:attrName>
                                          <p:attrName>ppt_y</p:attrName>
                                        </p:attrNameLst>
                                      </p:cBhvr>
                                    </p:animMotion>
                                  </p:childTnLst>
                                </p:cTn>
                              </p:par>
                              <p:par>
                                <p:cTn id="83" presetID="0" presetClass="path" presetSubtype="0" decel="50000" fill="hold" grpId="0" nodeType="withEffect">
                                  <p:stCondLst>
                                    <p:cond delay="0"/>
                                  </p:stCondLst>
                                  <p:childTnLst>
                                    <p:animMotion origin="layout" path="M 0 0 C -0.00573 -0.01481 -0.01128 -0.02963 -0.02014 -0.03889 C -0.02899 -0.04815 -0.04427 -0.05301 -0.05295 -0.05625 " pathEditMode="relative" ptsTypes="aaA">
                                      <p:cBhvr>
                                        <p:cTn id="84" dur="3000" fill="hold"/>
                                        <p:tgtEl>
                                          <p:spTgt spid="8241"/>
                                        </p:tgtEl>
                                        <p:attrNameLst>
                                          <p:attrName>ppt_x</p:attrName>
                                          <p:attrName>ppt_y</p:attrName>
                                        </p:attrNameLst>
                                      </p:cBhvr>
                                    </p:animMotion>
                                  </p:childTnLst>
                                </p:cTn>
                              </p:par>
                              <p:par>
                                <p:cTn id="85" presetID="10" presetClass="entr" presetSubtype="0" fill="hold" nodeType="withEffect">
                                  <p:stCondLst>
                                    <p:cond delay="1000"/>
                                  </p:stCondLst>
                                  <p:childTnLst>
                                    <p:set>
                                      <p:cBhvr>
                                        <p:cTn id="86" dur="1" fill="hold">
                                          <p:stCondLst>
                                            <p:cond delay="0"/>
                                          </p:stCondLst>
                                        </p:cTn>
                                        <p:tgtEl>
                                          <p:spTgt spid="8245"/>
                                        </p:tgtEl>
                                        <p:attrNameLst>
                                          <p:attrName>style.visibility</p:attrName>
                                        </p:attrNameLst>
                                      </p:cBhvr>
                                      <p:to>
                                        <p:strVal val="visible"/>
                                      </p:to>
                                    </p:set>
                                    <p:animEffect transition="in" filter="fade">
                                      <p:cBhvr>
                                        <p:cTn id="87" dur="1000"/>
                                        <p:tgtEl>
                                          <p:spTgt spid="8245"/>
                                        </p:tgtEl>
                                      </p:cBhvr>
                                    </p:animEffect>
                                  </p:childTnLst>
                                </p:cTn>
                              </p:par>
                              <p:par>
                                <p:cTn id="88" presetID="10" presetClass="entr" presetSubtype="0" fill="hold" nodeType="withEffect">
                                  <p:stCondLst>
                                    <p:cond delay="140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1100"/>
                                        <p:tgtEl>
                                          <p:spTgt spid="4"/>
                                        </p:tgtEl>
                                      </p:cBhvr>
                                    </p:animEffect>
                                  </p:childTnLst>
                                </p:cTn>
                              </p:par>
                              <p:par>
                                <p:cTn id="91" presetID="35" presetClass="path" presetSubtype="0" accel="50000" decel="50000" fill="hold" nodeType="withEffect">
                                  <p:stCondLst>
                                    <p:cond delay="0"/>
                                  </p:stCondLst>
                                  <p:childTnLst>
                                    <p:animMotion origin="layout" path="M -3.61111E-6 4.07407E-6 L -0.05503 4.07407E-6 " pathEditMode="relative" rAng="0" ptsTypes="AA">
                                      <p:cBhvr>
                                        <p:cTn id="92" dur="3000" fill="hold"/>
                                        <p:tgtEl>
                                          <p:spTgt spid="8228"/>
                                        </p:tgtEl>
                                        <p:attrNameLst>
                                          <p:attrName>ppt_x</p:attrName>
                                          <p:attrName>ppt_y</p:attrName>
                                        </p:attrNameLst>
                                      </p:cBhvr>
                                      <p:rCtr x="-28" y="0"/>
                                    </p:animMotion>
                                  </p:childTnLst>
                                </p:cTn>
                              </p:par>
                              <p:par>
                                <p:cTn id="93" presetID="64" presetClass="path" presetSubtype="0" fill="hold" grpId="0" nodeType="withEffect">
                                  <p:stCondLst>
                                    <p:cond delay="1500"/>
                                  </p:stCondLst>
                                  <p:childTnLst>
                                    <p:animMotion origin="layout" path="M -4.44444E-6 -7.40741E-7 L -4.44444E-6 -0.06528 " pathEditMode="relative" rAng="0" ptsTypes="AA">
                                      <p:cBhvr>
                                        <p:cTn id="94" dur="3000" fill="hold"/>
                                        <p:tgtEl>
                                          <p:spTgt spid="8197"/>
                                        </p:tgtEl>
                                        <p:attrNameLst>
                                          <p:attrName>ppt_x</p:attrName>
                                          <p:attrName>ppt_y</p:attrName>
                                        </p:attrNameLst>
                                      </p:cBhvr>
                                      <p:rCtr x="0" y="-33"/>
                                    </p:animMotion>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227"/>
                                        </p:tgtEl>
                                        <p:attrNameLst>
                                          <p:attrName>style.visibility</p:attrName>
                                        </p:attrNameLst>
                                      </p:cBhvr>
                                      <p:to>
                                        <p:strVal val="visible"/>
                                      </p:to>
                                    </p:set>
                                  </p:childTnLst>
                                </p:cTn>
                              </p:par>
                            </p:childTnLst>
                          </p:cTn>
                        </p:par>
                        <p:par>
                          <p:cTn id="99" fill="hold">
                            <p:stCondLst>
                              <p:cond delay="0"/>
                            </p:stCondLst>
                            <p:childTnLst>
                              <p:par>
                                <p:cTn id="100" presetID="8" presetClass="emph" presetSubtype="0" decel="50000" fill="hold" nodeType="afterEffect">
                                  <p:stCondLst>
                                    <p:cond delay="500"/>
                                  </p:stCondLst>
                                  <p:childTnLst>
                                    <p:animRot by="21600000">
                                      <p:cBhvr>
                                        <p:cTn id="101" dur="6000" fill="hold"/>
                                        <p:tgtEl>
                                          <p:spTgt spid="8227"/>
                                        </p:tgtEl>
                                        <p:attrNameLst>
                                          <p:attrName>r</p:attrName>
                                        </p:attrNameLst>
                                      </p:cBhvr>
                                    </p:animRot>
                                  </p:childTnLst>
                                </p:cTn>
                              </p:par>
                              <p:par>
                                <p:cTn id="102" presetID="10" presetClass="exit" presetSubtype="0" fill="hold" grpId="1" nodeType="withEffect">
                                  <p:stCondLst>
                                    <p:cond delay="0"/>
                                  </p:stCondLst>
                                  <p:childTnLst>
                                    <p:animEffect transition="out" filter="fade">
                                      <p:cBhvr>
                                        <p:cTn id="103" dur="2000"/>
                                        <p:tgtEl>
                                          <p:spTgt spid="8230"/>
                                        </p:tgtEl>
                                      </p:cBhvr>
                                    </p:animEffect>
                                    <p:set>
                                      <p:cBhvr>
                                        <p:cTn id="104" dur="1" fill="hold">
                                          <p:stCondLst>
                                            <p:cond delay="1999"/>
                                          </p:stCondLst>
                                        </p:cTn>
                                        <p:tgtEl>
                                          <p:spTgt spid="823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2000"/>
                                        <p:tgtEl>
                                          <p:spTgt spid="8231"/>
                                        </p:tgtEl>
                                      </p:cBhvr>
                                    </p:animEffect>
                                    <p:set>
                                      <p:cBhvr>
                                        <p:cTn id="107" dur="1" fill="hold">
                                          <p:stCondLst>
                                            <p:cond delay="1999"/>
                                          </p:stCondLst>
                                        </p:cTn>
                                        <p:tgtEl>
                                          <p:spTgt spid="8231"/>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8232"/>
                                        </p:tgtEl>
                                      </p:cBhvr>
                                    </p:animEffect>
                                    <p:set>
                                      <p:cBhvr>
                                        <p:cTn id="110" dur="1" fill="hold">
                                          <p:stCondLst>
                                            <p:cond delay="1999"/>
                                          </p:stCondLst>
                                        </p:cTn>
                                        <p:tgtEl>
                                          <p:spTgt spid="8232"/>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8233"/>
                                        </p:tgtEl>
                                      </p:cBhvr>
                                    </p:animEffect>
                                    <p:set>
                                      <p:cBhvr>
                                        <p:cTn id="113" dur="1" fill="hold">
                                          <p:stCondLst>
                                            <p:cond delay="1999"/>
                                          </p:stCondLst>
                                        </p:cTn>
                                        <p:tgtEl>
                                          <p:spTgt spid="8233"/>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2000"/>
                                        <p:tgtEl>
                                          <p:spTgt spid="8234"/>
                                        </p:tgtEl>
                                      </p:cBhvr>
                                    </p:animEffect>
                                    <p:set>
                                      <p:cBhvr>
                                        <p:cTn id="116" dur="1" fill="hold">
                                          <p:stCondLst>
                                            <p:cond delay="1999"/>
                                          </p:stCondLst>
                                        </p:cTn>
                                        <p:tgtEl>
                                          <p:spTgt spid="8234"/>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2000"/>
                                        <p:tgtEl>
                                          <p:spTgt spid="8235"/>
                                        </p:tgtEl>
                                      </p:cBhvr>
                                    </p:animEffect>
                                    <p:set>
                                      <p:cBhvr>
                                        <p:cTn id="119" dur="1" fill="hold">
                                          <p:stCondLst>
                                            <p:cond delay="1999"/>
                                          </p:stCondLst>
                                        </p:cTn>
                                        <p:tgtEl>
                                          <p:spTgt spid="8235"/>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2000"/>
                                        <p:tgtEl>
                                          <p:spTgt spid="8236"/>
                                        </p:tgtEl>
                                      </p:cBhvr>
                                    </p:animEffect>
                                    <p:set>
                                      <p:cBhvr>
                                        <p:cTn id="122" dur="1" fill="hold">
                                          <p:stCondLst>
                                            <p:cond delay="1999"/>
                                          </p:stCondLst>
                                        </p:cTn>
                                        <p:tgtEl>
                                          <p:spTgt spid="8236"/>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2000"/>
                                        <p:tgtEl>
                                          <p:spTgt spid="8237"/>
                                        </p:tgtEl>
                                      </p:cBhvr>
                                    </p:animEffect>
                                    <p:set>
                                      <p:cBhvr>
                                        <p:cTn id="125" dur="1" fill="hold">
                                          <p:stCondLst>
                                            <p:cond delay="1999"/>
                                          </p:stCondLst>
                                        </p:cTn>
                                        <p:tgtEl>
                                          <p:spTgt spid="8237"/>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2000"/>
                                        <p:tgtEl>
                                          <p:spTgt spid="8238"/>
                                        </p:tgtEl>
                                      </p:cBhvr>
                                    </p:animEffect>
                                    <p:set>
                                      <p:cBhvr>
                                        <p:cTn id="128" dur="1" fill="hold">
                                          <p:stCondLst>
                                            <p:cond delay="1999"/>
                                          </p:stCondLst>
                                        </p:cTn>
                                        <p:tgtEl>
                                          <p:spTgt spid="8238"/>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2000"/>
                                        <p:tgtEl>
                                          <p:spTgt spid="8239"/>
                                        </p:tgtEl>
                                      </p:cBhvr>
                                    </p:animEffect>
                                    <p:set>
                                      <p:cBhvr>
                                        <p:cTn id="131" dur="1" fill="hold">
                                          <p:stCondLst>
                                            <p:cond delay="1999"/>
                                          </p:stCondLst>
                                        </p:cTn>
                                        <p:tgtEl>
                                          <p:spTgt spid="8239"/>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2000"/>
                                        <p:tgtEl>
                                          <p:spTgt spid="8240"/>
                                        </p:tgtEl>
                                      </p:cBhvr>
                                    </p:animEffect>
                                    <p:set>
                                      <p:cBhvr>
                                        <p:cTn id="134" dur="1" fill="hold">
                                          <p:stCondLst>
                                            <p:cond delay="1999"/>
                                          </p:stCondLst>
                                        </p:cTn>
                                        <p:tgtEl>
                                          <p:spTgt spid="8240"/>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2000"/>
                                        <p:tgtEl>
                                          <p:spTgt spid="8241"/>
                                        </p:tgtEl>
                                      </p:cBhvr>
                                    </p:animEffect>
                                    <p:set>
                                      <p:cBhvr>
                                        <p:cTn id="137" dur="1" fill="hold">
                                          <p:stCondLst>
                                            <p:cond delay="1999"/>
                                          </p:stCondLst>
                                        </p:cTn>
                                        <p:tgtEl>
                                          <p:spTgt spid="8241"/>
                                        </p:tgtEl>
                                        <p:attrNameLst>
                                          <p:attrName>style.visibility</p:attrName>
                                        </p:attrNameLst>
                                      </p:cBhvr>
                                      <p:to>
                                        <p:strVal val="hidden"/>
                                      </p:to>
                                    </p:set>
                                  </p:childTnLst>
                                </p:cTn>
                              </p:par>
                              <p:par>
                                <p:cTn id="138" presetID="35" presetClass="path" presetSubtype="0" accel="50000" decel="50000" fill="hold" nodeType="withEffect">
                                  <p:stCondLst>
                                    <p:cond delay="1000"/>
                                  </p:stCondLst>
                                  <p:childTnLst>
                                    <p:animMotion origin="layout" path="M -0.05504 -3.33333E-6 L -0.11701 -3.33333E-6 " pathEditMode="relative" rAng="0" ptsTypes="AA">
                                      <p:cBhvr>
                                        <p:cTn id="139" dur="1900" fill="hold"/>
                                        <p:tgtEl>
                                          <p:spTgt spid="8228"/>
                                        </p:tgtEl>
                                        <p:attrNameLst>
                                          <p:attrName>ppt_x</p:attrName>
                                          <p:attrName>ppt_y</p:attrName>
                                        </p:attrNameLst>
                                      </p:cBhvr>
                                      <p:rCtr x="-31" y="0"/>
                                    </p:animMotion>
                                  </p:childTnLst>
                                </p:cTn>
                              </p:par>
                              <p:par>
                                <p:cTn id="140" presetID="1" presetClass="emph" presetSubtype="2" fill="hold" nodeType="withEffect">
                                  <p:stCondLst>
                                    <p:cond delay="1000"/>
                                  </p:stCondLst>
                                  <p:childTnLst>
                                    <p:animClr clrSpc="rgb" dir="cw">
                                      <p:cBhvr>
                                        <p:cTn id="141" dur="1000" fill="hold"/>
                                        <p:tgtEl>
                                          <p:spTgt spid="8229"/>
                                        </p:tgtEl>
                                        <p:attrNameLst>
                                          <p:attrName>fillcolor</p:attrName>
                                        </p:attrNameLst>
                                      </p:cBhvr>
                                      <p:to>
                                        <a:srgbClr val="EB690A"/>
                                      </p:to>
                                    </p:animClr>
                                    <p:set>
                                      <p:cBhvr>
                                        <p:cTn id="142" dur="1000" fill="hold"/>
                                        <p:tgtEl>
                                          <p:spTgt spid="8229"/>
                                        </p:tgtEl>
                                        <p:attrNameLst>
                                          <p:attrName>fill.type</p:attrName>
                                        </p:attrNameLst>
                                      </p:cBhvr>
                                      <p:to>
                                        <p:strVal val="solid"/>
                                      </p:to>
                                    </p:set>
                                    <p:set>
                                      <p:cBhvr>
                                        <p:cTn id="143" dur="1000" fill="hold"/>
                                        <p:tgtEl>
                                          <p:spTgt spid="8229"/>
                                        </p:tgtEl>
                                        <p:attrNameLst>
                                          <p:attrName>fill.on</p:attrName>
                                        </p:attrNameLst>
                                      </p:cBhvr>
                                      <p:to>
                                        <p:strVal val="true"/>
                                      </p:to>
                                    </p:set>
                                  </p:childTnLst>
                                </p:cTn>
                              </p:par>
                              <p:par>
                                <p:cTn id="144" presetID="0" presetClass="path" presetSubtype="0" accel="50000" decel="50000" fill="hold" grpId="1" nodeType="withEffect">
                                  <p:stCondLst>
                                    <p:cond delay="1000"/>
                                  </p:stCondLst>
                                  <p:childTnLst>
                                    <p:animMotion origin="layout" path="M -0.05295 -0.05625 C -0.06771 -0.04838 -0.08281 -0.03843 -0.09201 -0.02639 C -0.10121 -0.01435 -0.10503 0.00671 -0.1085 0.01551 " pathEditMode="relative" rAng="0" ptsTypes="aaa">
                                      <p:cBhvr>
                                        <p:cTn id="145" dur="2000" fill="hold"/>
                                        <p:tgtEl>
                                          <p:spTgt spid="8229"/>
                                        </p:tgtEl>
                                        <p:attrNameLst>
                                          <p:attrName>ppt_x</p:attrName>
                                          <p:attrName>ppt_y</p:attrName>
                                        </p:attrNameLst>
                                      </p:cBhvr>
                                      <p:rCtr x="-28" y="36"/>
                                    </p:animMotion>
                                  </p:childTnLst>
                                </p:cTn>
                              </p:par>
                              <p:par>
                                <p:cTn id="146" presetID="10" presetClass="exit" presetSubtype="0" fill="hold" nodeType="withEffect">
                                  <p:stCondLst>
                                    <p:cond delay="500"/>
                                  </p:stCondLst>
                                  <p:childTnLst>
                                    <p:animEffect transition="out" filter="fade">
                                      <p:cBhvr>
                                        <p:cTn id="147" dur="1400"/>
                                        <p:tgtEl>
                                          <p:spTgt spid="4"/>
                                        </p:tgtEl>
                                      </p:cBhvr>
                                    </p:animEffect>
                                    <p:set>
                                      <p:cBhvr>
                                        <p:cTn id="148" dur="1" fill="hold">
                                          <p:stCondLst>
                                            <p:cond delay="1399"/>
                                          </p:stCondLst>
                                        </p:cTn>
                                        <p:tgtEl>
                                          <p:spTgt spid="4"/>
                                        </p:tgtEl>
                                        <p:attrNameLst>
                                          <p:attrName>style.visibility</p:attrName>
                                        </p:attrNameLst>
                                      </p:cBhvr>
                                      <p:to>
                                        <p:strVal val="hidden"/>
                                      </p:to>
                                    </p:set>
                                  </p:childTnLst>
                                </p:cTn>
                              </p:par>
                              <p:par>
                                <p:cTn id="149" presetID="10" presetClass="exit" presetSubtype="0" fill="hold" nodeType="withEffect">
                                  <p:stCondLst>
                                    <p:cond delay="1000"/>
                                  </p:stCondLst>
                                  <p:childTnLst>
                                    <p:animEffect transition="out" filter="fade">
                                      <p:cBhvr>
                                        <p:cTn id="150" dur="900"/>
                                        <p:tgtEl>
                                          <p:spTgt spid="8245"/>
                                        </p:tgtEl>
                                      </p:cBhvr>
                                    </p:animEffect>
                                    <p:set>
                                      <p:cBhvr>
                                        <p:cTn id="151" dur="1" fill="hold">
                                          <p:stCondLst>
                                            <p:cond delay="899"/>
                                          </p:stCondLst>
                                        </p:cTn>
                                        <p:tgtEl>
                                          <p:spTgt spid="8245"/>
                                        </p:tgtEl>
                                        <p:attrNameLst>
                                          <p:attrName>style.visibility</p:attrName>
                                        </p:attrNameLst>
                                      </p:cBhvr>
                                      <p:to>
                                        <p:strVal val="hidden"/>
                                      </p:to>
                                    </p:set>
                                  </p:childTnLst>
                                </p:cTn>
                              </p:par>
                              <p:par>
                                <p:cTn id="152" presetID="10" presetClass="entr" presetSubtype="0" fill="hold" nodeType="withEffect">
                                  <p:stCondLst>
                                    <p:cond delay="3600"/>
                                  </p:stCondLst>
                                  <p:childTnLst>
                                    <p:set>
                                      <p:cBhvr>
                                        <p:cTn id="153" dur="1" fill="hold">
                                          <p:stCondLst>
                                            <p:cond delay="0"/>
                                          </p:stCondLst>
                                        </p:cTn>
                                        <p:tgtEl>
                                          <p:spTgt spid="8245"/>
                                        </p:tgtEl>
                                        <p:attrNameLst>
                                          <p:attrName>style.visibility</p:attrName>
                                        </p:attrNameLst>
                                      </p:cBhvr>
                                      <p:to>
                                        <p:strVal val="visible"/>
                                      </p:to>
                                    </p:set>
                                    <p:animEffect transition="in" filter="fade">
                                      <p:cBhvr>
                                        <p:cTn id="154" dur="1400"/>
                                        <p:tgtEl>
                                          <p:spTgt spid="8245"/>
                                        </p:tgtEl>
                                      </p:cBhvr>
                                    </p:animEffect>
                                  </p:childTnLst>
                                </p:cTn>
                              </p:par>
                              <p:par>
                                <p:cTn id="155" presetID="10" presetClass="entr" presetSubtype="0" fill="hold" nodeType="withEffect">
                                  <p:stCondLst>
                                    <p:cond delay="3700"/>
                                  </p:stCondLst>
                                  <p:childTnLst>
                                    <p:set>
                                      <p:cBhvr>
                                        <p:cTn id="156" dur="1" fill="hold">
                                          <p:stCondLst>
                                            <p:cond delay="0"/>
                                          </p:stCondLst>
                                        </p:cTn>
                                        <p:tgtEl>
                                          <p:spTgt spid="4"/>
                                        </p:tgtEl>
                                        <p:attrNameLst>
                                          <p:attrName>style.visibility</p:attrName>
                                        </p:attrNameLst>
                                      </p:cBhvr>
                                      <p:to>
                                        <p:strVal val="visible"/>
                                      </p:to>
                                    </p:set>
                                    <p:animEffect transition="in" filter="fade">
                                      <p:cBhvr>
                                        <p:cTn id="157" dur="900"/>
                                        <p:tgtEl>
                                          <p:spTgt spid="4"/>
                                        </p:tgtEl>
                                      </p:cBhvr>
                                    </p:animEffect>
                                  </p:childTnLst>
                                </p:cTn>
                              </p:par>
                              <p:par>
                                <p:cTn id="158" presetID="42" presetClass="path" presetSubtype="0" fill="hold" grpId="1" nodeType="withEffect">
                                  <p:stCondLst>
                                    <p:cond delay="3300"/>
                                  </p:stCondLst>
                                  <p:childTnLst>
                                    <p:animMotion origin="layout" path="M -4.44444E-6 -0.06528 L -4.44444E-6 -1.11111E-6 " pathEditMode="relative" rAng="0" ptsTypes="AA">
                                      <p:cBhvr>
                                        <p:cTn id="159" dur="3200" fill="hold"/>
                                        <p:tgtEl>
                                          <p:spTgt spid="8197"/>
                                        </p:tgtEl>
                                        <p:attrNameLst>
                                          <p:attrName>ppt_x</p:attrName>
                                          <p:attrName>ppt_y</p:attrName>
                                        </p:attrNameLst>
                                      </p:cBhvr>
                                      <p:rCtr x="0" y="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7" grpId="1" animBg="1"/>
      <p:bldP spid="8229" grpId="0" animBg="1"/>
      <p:bldP spid="8229" grpId="1" animBg="1"/>
      <p:bldP spid="8230" grpId="0" animBg="1"/>
      <p:bldP spid="8230" grpId="1" animBg="1"/>
      <p:bldP spid="8231" grpId="0" animBg="1"/>
      <p:bldP spid="8231" grpId="1" animBg="1"/>
      <p:bldP spid="8232" grpId="0" animBg="1"/>
      <p:bldP spid="8232" grpId="1" animBg="1"/>
      <p:bldP spid="8233" grpId="0" animBg="1"/>
      <p:bldP spid="8233" grpId="1" animBg="1"/>
      <p:bldP spid="8234" grpId="0" animBg="1"/>
      <p:bldP spid="8234" grpId="1" animBg="1"/>
      <p:bldP spid="8235" grpId="0" animBg="1"/>
      <p:bldP spid="8235" grpId="1" animBg="1"/>
      <p:bldP spid="8236" grpId="0" animBg="1"/>
      <p:bldP spid="8236" grpId="1" animBg="1"/>
      <p:bldP spid="8237" grpId="0" animBg="1"/>
      <p:bldP spid="8237" grpId="1" animBg="1"/>
      <p:bldP spid="8238" grpId="0" animBg="1"/>
      <p:bldP spid="8238" grpId="1" animBg="1"/>
      <p:bldP spid="8239" grpId="0" animBg="1"/>
      <p:bldP spid="8239" grpId="1" animBg="1"/>
      <p:bldP spid="8240" grpId="0" animBg="1"/>
      <p:bldP spid="8240" grpId="1" animBg="1"/>
      <p:bldP spid="8241" grpId="0" animBg="1"/>
      <p:bldP spid="824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6"/>
          <p:cNvSpPr>
            <a:spLocks noChangeArrowheads="1"/>
          </p:cNvSpPr>
          <p:nvPr/>
        </p:nvSpPr>
        <p:spPr bwMode="gray">
          <a:xfrm>
            <a:off x="4427984" y="188913"/>
            <a:ext cx="4392488" cy="719137"/>
          </a:xfrm>
          <a:prstGeom prst="rect">
            <a:avLst/>
          </a:prstGeom>
          <a:noFill/>
          <a:ln w="9525">
            <a:noFill/>
            <a:miter lim="800000"/>
            <a:headEnd/>
            <a:tailEnd/>
          </a:ln>
        </p:spPr>
        <p:txBody>
          <a:bodyPr lIns="0" tIns="0" rIns="0" bIns="0"/>
          <a:lstStyle/>
          <a:p>
            <a:pPr algn="ctr" eaLnBrk="0" hangingPunct="0">
              <a:spcBef>
                <a:spcPct val="30000"/>
              </a:spcBef>
              <a:buClr>
                <a:schemeClr val="tx2"/>
              </a:buClr>
            </a:pPr>
            <a:r>
              <a:rPr lang="hu-HU" sz="2000" b="1" dirty="0" smtClean="0">
                <a:solidFill>
                  <a:srgbClr val="000099"/>
                </a:solidFill>
                <a:latin typeface="+mj-lt"/>
                <a:ea typeface="+mj-ea"/>
                <a:cs typeface="+mj-cs"/>
              </a:rPr>
              <a:t>5. </a:t>
            </a:r>
            <a:r>
              <a:rPr lang="en-US" sz="2000" b="1" dirty="0" smtClean="0">
                <a:solidFill>
                  <a:srgbClr val="000099"/>
                </a:solidFill>
                <a:latin typeface="+mj-lt"/>
                <a:ea typeface="+mj-ea"/>
                <a:cs typeface="+mj-cs"/>
              </a:rPr>
              <a:t>Factors </a:t>
            </a:r>
            <a:r>
              <a:rPr lang="en-US" sz="2000" b="1" dirty="0">
                <a:solidFill>
                  <a:srgbClr val="000099"/>
                </a:solidFill>
                <a:latin typeface="+mj-lt"/>
                <a:ea typeface="+mj-ea"/>
                <a:cs typeface="+mj-cs"/>
              </a:rPr>
              <a:t>that determine storage investments</a:t>
            </a:r>
          </a:p>
        </p:txBody>
      </p:sp>
      <p:grpSp>
        <p:nvGrpSpPr>
          <p:cNvPr id="20483" name="Group 17"/>
          <p:cNvGrpSpPr>
            <a:grpSpLocks/>
          </p:cNvGrpSpPr>
          <p:nvPr/>
        </p:nvGrpSpPr>
        <p:grpSpPr bwMode="auto">
          <a:xfrm>
            <a:off x="827088" y="3355975"/>
            <a:ext cx="347662" cy="2589213"/>
            <a:chOff x="4072" y="2078"/>
            <a:chExt cx="219" cy="1630"/>
          </a:xfrm>
        </p:grpSpPr>
        <p:sp>
          <p:nvSpPr>
            <p:cNvPr id="20515" name="Rectangle 18"/>
            <p:cNvSpPr>
              <a:spLocks noChangeArrowheads="1"/>
            </p:cNvSpPr>
            <p:nvPr/>
          </p:nvSpPr>
          <p:spPr bwMode="gray">
            <a:xfrm>
              <a:off x="4072" y="2565"/>
              <a:ext cx="219" cy="1143"/>
            </a:xfrm>
            <a:prstGeom prst="rect">
              <a:avLst/>
            </a:prstGeom>
            <a:solidFill>
              <a:schemeClr val="bg2"/>
            </a:solidFill>
            <a:ln w="12700">
              <a:noFill/>
              <a:miter lim="800000"/>
              <a:headEnd/>
              <a:tailEnd/>
            </a:ln>
          </p:spPr>
          <p:txBody>
            <a:bodyPr wrap="none" lIns="0" tIns="0" rIns="0" bIns="0" anchor="ctr"/>
            <a:lstStyle/>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p:txBody>
        </p:sp>
        <p:sp>
          <p:nvSpPr>
            <p:cNvPr id="20516" name="Text Box 19"/>
            <p:cNvSpPr txBox="1">
              <a:spLocks noChangeArrowheads="1"/>
            </p:cNvSpPr>
            <p:nvPr/>
          </p:nvSpPr>
          <p:spPr bwMode="gray">
            <a:xfrm rot="-5400000">
              <a:off x="3868" y="3289"/>
              <a:ext cx="614" cy="116"/>
            </a:xfrm>
            <a:prstGeom prst="rect">
              <a:avLst/>
            </a:prstGeom>
            <a:noFill/>
            <a:ln w="12700">
              <a:noFill/>
              <a:miter lim="800000"/>
              <a:headEnd/>
              <a:tailEnd/>
            </a:ln>
          </p:spPr>
          <p:txBody>
            <a:bodyPr lIns="0" tIns="0" rIns="0" bIns="0">
              <a:spAutoFit/>
            </a:bodyPr>
            <a:lstStyle/>
            <a:p>
              <a:pPr eaLnBrk="0" hangingPunct="0">
                <a:spcBef>
                  <a:spcPct val="50000"/>
                </a:spcBef>
              </a:pPr>
              <a:r>
                <a:rPr lang="en-US" sz="1200" b="1">
                  <a:solidFill>
                    <a:schemeClr val="bg1"/>
                  </a:solidFill>
                </a:rPr>
                <a:t>2010</a:t>
              </a:r>
            </a:p>
          </p:txBody>
        </p:sp>
        <p:sp>
          <p:nvSpPr>
            <p:cNvPr id="20517" name="Text Box 20"/>
            <p:cNvSpPr txBox="1">
              <a:spLocks noChangeArrowheads="1"/>
            </p:cNvSpPr>
            <p:nvPr/>
          </p:nvSpPr>
          <p:spPr bwMode="gray">
            <a:xfrm>
              <a:off x="4072" y="2078"/>
              <a:ext cx="219" cy="194"/>
            </a:xfrm>
            <a:prstGeom prst="rect">
              <a:avLst/>
            </a:prstGeom>
            <a:noFill/>
            <a:ln w="12700">
              <a:noFill/>
              <a:miter lim="800000"/>
              <a:headEnd/>
              <a:tailEnd/>
            </a:ln>
          </p:spPr>
          <p:txBody>
            <a:bodyPr lIns="0" tIns="0" rIns="0" bIns="0">
              <a:spAutoFit/>
            </a:bodyPr>
            <a:lstStyle/>
            <a:p>
              <a:pPr eaLnBrk="0" hangingPunct="0">
                <a:spcBef>
                  <a:spcPct val="50000"/>
                </a:spcBef>
              </a:pPr>
              <a:r>
                <a:rPr lang="en-US" sz="1000" b="1"/>
                <a:t>   87***</a:t>
              </a:r>
            </a:p>
          </p:txBody>
        </p:sp>
        <p:sp>
          <p:nvSpPr>
            <p:cNvPr id="20518" name="Rectangle 21"/>
            <p:cNvSpPr>
              <a:spLocks noChangeArrowheads="1"/>
            </p:cNvSpPr>
            <p:nvPr/>
          </p:nvSpPr>
          <p:spPr bwMode="gray">
            <a:xfrm>
              <a:off x="4072" y="2305"/>
              <a:ext cx="219" cy="207"/>
            </a:xfrm>
            <a:prstGeom prst="rect">
              <a:avLst/>
            </a:prstGeom>
            <a:solidFill>
              <a:schemeClr val="bg2"/>
            </a:solidFill>
            <a:ln w="12700">
              <a:noFill/>
              <a:miter lim="800000"/>
              <a:headEnd/>
              <a:tailEnd/>
            </a:ln>
          </p:spPr>
          <p:txBody>
            <a:bodyPr wrap="none" lIns="0" tIns="0" rIns="0" bIns="0" anchor="ctr"/>
            <a:lstStyle/>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p:txBody>
        </p:sp>
      </p:grpSp>
      <p:grpSp>
        <p:nvGrpSpPr>
          <p:cNvPr id="20484" name="Group 22"/>
          <p:cNvGrpSpPr>
            <a:grpSpLocks/>
          </p:cNvGrpSpPr>
          <p:nvPr/>
        </p:nvGrpSpPr>
        <p:grpSpPr bwMode="auto">
          <a:xfrm>
            <a:off x="1371600" y="3170238"/>
            <a:ext cx="347663" cy="2774950"/>
            <a:chOff x="4415" y="1960"/>
            <a:chExt cx="219" cy="1748"/>
          </a:xfrm>
        </p:grpSpPr>
        <p:sp>
          <p:nvSpPr>
            <p:cNvPr id="20510" name="Rectangle 23"/>
            <p:cNvSpPr>
              <a:spLocks noChangeArrowheads="1"/>
            </p:cNvSpPr>
            <p:nvPr/>
          </p:nvSpPr>
          <p:spPr bwMode="gray">
            <a:xfrm>
              <a:off x="4415" y="2565"/>
              <a:ext cx="219" cy="1143"/>
            </a:xfrm>
            <a:prstGeom prst="rect">
              <a:avLst/>
            </a:prstGeom>
            <a:solidFill>
              <a:schemeClr val="bg2"/>
            </a:solidFill>
            <a:ln w="12700">
              <a:noFill/>
              <a:miter lim="800000"/>
              <a:headEnd/>
              <a:tailEnd/>
            </a:ln>
          </p:spPr>
          <p:txBody>
            <a:bodyPr wrap="none" lIns="0" tIns="0" rIns="0" bIns="0" anchor="ctr"/>
            <a:lstStyle/>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p:txBody>
        </p:sp>
        <p:sp>
          <p:nvSpPr>
            <p:cNvPr id="20511" name="Text Box 24"/>
            <p:cNvSpPr txBox="1">
              <a:spLocks noChangeArrowheads="1"/>
            </p:cNvSpPr>
            <p:nvPr/>
          </p:nvSpPr>
          <p:spPr bwMode="gray">
            <a:xfrm rot="-5400000">
              <a:off x="4210" y="3293"/>
              <a:ext cx="615" cy="116"/>
            </a:xfrm>
            <a:prstGeom prst="rect">
              <a:avLst/>
            </a:prstGeom>
            <a:noFill/>
            <a:ln w="12700">
              <a:noFill/>
              <a:miter lim="800000"/>
              <a:headEnd/>
              <a:tailEnd/>
            </a:ln>
          </p:spPr>
          <p:txBody>
            <a:bodyPr lIns="0" tIns="0" rIns="0" bIns="0">
              <a:spAutoFit/>
            </a:bodyPr>
            <a:lstStyle/>
            <a:p>
              <a:pPr eaLnBrk="0" hangingPunct="0">
                <a:spcBef>
                  <a:spcPct val="50000"/>
                </a:spcBef>
              </a:pPr>
              <a:r>
                <a:rPr lang="en-US" sz="1200" b="1">
                  <a:solidFill>
                    <a:schemeClr val="bg1"/>
                  </a:solidFill>
                </a:rPr>
                <a:t>2015</a:t>
              </a:r>
            </a:p>
          </p:txBody>
        </p:sp>
        <p:sp>
          <p:nvSpPr>
            <p:cNvPr id="20512" name="Rectangle 25"/>
            <p:cNvSpPr>
              <a:spLocks noChangeArrowheads="1"/>
            </p:cNvSpPr>
            <p:nvPr/>
          </p:nvSpPr>
          <p:spPr bwMode="gray">
            <a:xfrm>
              <a:off x="4415" y="2314"/>
              <a:ext cx="219" cy="207"/>
            </a:xfrm>
            <a:prstGeom prst="rect">
              <a:avLst/>
            </a:prstGeom>
            <a:solidFill>
              <a:schemeClr val="bg2"/>
            </a:solidFill>
            <a:ln w="12700">
              <a:noFill/>
              <a:miter lim="800000"/>
              <a:headEnd/>
              <a:tailEnd/>
            </a:ln>
          </p:spPr>
          <p:txBody>
            <a:bodyPr wrap="none" lIns="0" tIns="0" rIns="0" bIns="0" anchor="ctr"/>
            <a:lstStyle/>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p:txBody>
        </p:sp>
        <p:sp>
          <p:nvSpPr>
            <p:cNvPr id="20513" name="Text Box 26"/>
            <p:cNvSpPr txBox="1">
              <a:spLocks noChangeArrowheads="1"/>
            </p:cNvSpPr>
            <p:nvPr/>
          </p:nvSpPr>
          <p:spPr bwMode="gray">
            <a:xfrm>
              <a:off x="4415" y="1960"/>
              <a:ext cx="219" cy="96"/>
            </a:xfrm>
            <a:prstGeom prst="rect">
              <a:avLst/>
            </a:prstGeom>
            <a:noFill/>
            <a:ln w="12700">
              <a:noFill/>
              <a:miter lim="800000"/>
              <a:headEnd/>
              <a:tailEnd/>
            </a:ln>
          </p:spPr>
          <p:txBody>
            <a:bodyPr lIns="0" tIns="0" rIns="0" bIns="0">
              <a:spAutoFit/>
            </a:bodyPr>
            <a:lstStyle/>
            <a:p>
              <a:pPr algn="ctr" eaLnBrk="0" hangingPunct="0">
                <a:spcBef>
                  <a:spcPct val="50000"/>
                </a:spcBef>
              </a:pPr>
              <a:r>
                <a:rPr lang="en-US" sz="1000" b="1"/>
                <a:t>104</a:t>
              </a:r>
            </a:p>
          </p:txBody>
        </p:sp>
        <p:sp>
          <p:nvSpPr>
            <p:cNvPr id="20514" name="Rectangle 27" descr="Diagonal hell nach oben"/>
            <p:cNvSpPr>
              <a:spLocks noChangeArrowheads="1"/>
            </p:cNvSpPr>
            <p:nvPr/>
          </p:nvSpPr>
          <p:spPr bwMode="gray">
            <a:xfrm>
              <a:off x="4422" y="2125"/>
              <a:ext cx="207" cy="166"/>
            </a:xfrm>
            <a:prstGeom prst="rect">
              <a:avLst/>
            </a:prstGeom>
            <a:pattFill prst="ltUpDiag">
              <a:fgClr>
                <a:srgbClr val="4F4F4F"/>
              </a:fgClr>
              <a:bgClr>
                <a:srgbClr val="FFFFFF"/>
              </a:bgClr>
            </a:pattFill>
            <a:ln w="12700" algn="ctr">
              <a:noFill/>
              <a:miter lim="800000"/>
              <a:headEnd/>
              <a:tailEnd/>
            </a:ln>
          </p:spPr>
          <p:txBody>
            <a:bodyPr wrap="none" lIns="0" tIns="0" rIns="0" bIns="0" anchor="ctr"/>
            <a:lstStyle/>
            <a:p>
              <a:pPr algn="ctr" eaLnBrk="0" hangingPunct="0"/>
              <a:r>
                <a:rPr lang="en-US" sz="1000" b="1"/>
                <a:t> </a:t>
              </a:r>
            </a:p>
            <a:p>
              <a:pPr algn="ctr" eaLnBrk="0" hangingPunct="0"/>
              <a:r>
                <a:rPr lang="en-US" sz="1000" b="1"/>
                <a:t>17 </a:t>
              </a:r>
            </a:p>
            <a:p>
              <a:pPr algn="ctr" eaLnBrk="0" hangingPunct="0"/>
              <a:endParaRPr lang="en-US" sz="1000" b="1"/>
            </a:p>
          </p:txBody>
        </p:sp>
      </p:grpSp>
      <p:grpSp>
        <p:nvGrpSpPr>
          <p:cNvPr id="20485" name="Group 28"/>
          <p:cNvGrpSpPr>
            <a:grpSpLocks/>
          </p:cNvGrpSpPr>
          <p:nvPr/>
        </p:nvGrpSpPr>
        <p:grpSpPr bwMode="auto">
          <a:xfrm>
            <a:off x="2460625" y="2093913"/>
            <a:ext cx="409575" cy="3856037"/>
            <a:chOff x="5101" y="1282"/>
            <a:chExt cx="258" cy="2429"/>
          </a:xfrm>
        </p:grpSpPr>
        <p:sp>
          <p:nvSpPr>
            <p:cNvPr id="20506" name="Rectangle 29"/>
            <p:cNvSpPr>
              <a:spLocks noChangeArrowheads="1"/>
            </p:cNvSpPr>
            <p:nvPr/>
          </p:nvSpPr>
          <p:spPr bwMode="gray">
            <a:xfrm>
              <a:off x="5101" y="1284"/>
              <a:ext cx="220" cy="1243"/>
            </a:xfrm>
            <a:prstGeom prst="rect">
              <a:avLst/>
            </a:prstGeom>
            <a:solidFill>
              <a:srgbClr val="BEBEBE"/>
            </a:solidFill>
            <a:ln w="12700" algn="ctr">
              <a:solidFill>
                <a:schemeClr val="tx2"/>
              </a:solidFill>
              <a:miter lim="800000"/>
              <a:headEnd/>
              <a:tailEnd/>
            </a:ln>
          </p:spPr>
          <p:txBody>
            <a:bodyPr/>
            <a:lstStyle/>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p:txBody>
        </p:sp>
        <p:sp>
          <p:nvSpPr>
            <p:cNvPr id="20507" name="Text Box 30"/>
            <p:cNvSpPr txBox="1">
              <a:spLocks noChangeArrowheads="1"/>
            </p:cNvSpPr>
            <p:nvPr/>
          </p:nvSpPr>
          <p:spPr bwMode="gray">
            <a:xfrm>
              <a:off x="5140" y="1282"/>
              <a:ext cx="219" cy="192"/>
            </a:xfrm>
            <a:prstGeom prst="rect">
              <a:avLst/>
            </a:prstGeom>
            <a:noFill/>
            <a:ln w="12700">
              <a:noFill/>
              <a:miter lim="800000"/>
              <a:headEnd/>
              <a:tailEnd/>
            </a:ln>
          </p:spPr>
          <p:txBody>
            <a:bodyPr lIns="0" tIns="0" rIns="0" bIns="0">
              <a:spAutoFit/>
            </a:bodyPr>
            <a:lstStyle/>
            <a:p>
              <a:pPr eaLnBrk="0" hangingPunct="0">
                <a:spcBef>
                  <a:spcPct val="50000"/>
                </a:spcBef>
              </a:pPr>
              <a:r>
                <a:rPr lang="en-US" sz="1000" b="1"/>
                <a:t>132-156</a:t>
              </a:r>
            </a:p>
          </p:txBody>
        </p:sp>
        <p:sp>
          <p:nvSpPr>
            <p:cNvPr id="20508" name="Rectangle 31"/>
            <p:cNvSpPr>
              <a:spLocks noChangeArrowheads="1"/>
            </p:cNvSpPr>
            <p:nvPr/>
          </p:nvSpPr>
          <p:spPr bwMode="gray">
            <a:xfrm>
              <a:off x="5101" y="2557"/>
              <a:ext cx="220" cy="1154"/>
            </a:xfrm>
            <a:prstGeom prst="rect">
              <a:avLst/>
            </a:prstGeom>
            <a:solidFill>
              <a:srgbClr val="BEBEBE"/>
            </a:solidFill>
            <a:ln w="12700" algn="ctr">
              <a:solidFill>
                <a:schemeClr val="tx2"/>
              </a:solidFill>
              <a:miter lim="800000"/>
              <a:headEnd/>
              <a:tailEnd/>
            </a:ln>
          </p:spPr>
          <p:txBody>
            <a:bodyPr/>
            <a:lstStyle/>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p:txBody>
        </p:sp>
        <p:sp>
          <p:nvSpPr>
            <p:cNvPr id="20509" name="Text Box 32"/>
            <p:cNvSpPr txBox="1">
              <a:spLocks noChangeArrowheads="1"/>
            </p:cNvSpPr>
            <p:nvPr/>
          </p:nvSpPr>
          <p:spPr bwMode="gray">
            <a:xfrm rot="-5400000">
              <a:off x="4896" y="3286"/>
              <a:ext cx="615" cy="116"/>
            </a:xfrm>
            <a:prstGeom prst="rect">
              <a:avLst/>
            </a:prstGeom>
            <a:noFill/>
            <a:ln w="12700">
              <a:noFill/>
              <a:miter lim="800000"/>
              <a:headEnd/>
              <a:tailEnd/>
            </a:ln>
          </p:spPr>
          <p:txBody>
            <a:bodyPr lIns="0" tIns="0" rIns="0" bIns="0">
              <a:spAutoFit/>
            </a:bodyPr>
            <a:lstStyle/>
            <a:p>
              <a:pPr eaLnBrk="0" hangingPunct="0">
                <a:spcBef>
                  <a:spcPct val="50000"/>
                </a:spcBef>
              </a:pPr>
              <a:r>
                <a:rPr lang="en-US" sz="1200" b="1"/>
                <a:t>2025</a:t>
              </a:r>
            </a:p>
          </p:txBody>
        </p:sp>
      </p:grpSp>
      <p:grpSp>
        <p:nvGrpSpPr>
          <p:cNvPr id="20486" name="Group 33"/>
          <p:cNvGrpSpPr>
            <a:grpSpLocks/>
          </p:cNvGrpSpPr>
          <p:nvPr/>
        </p:nvGrpSpPr>
        <p:grpSpPr bwMode="auto">
          <a:xfrm>
            <a:off x="1698625" y="2862263"/>
            <a:ext cx="766763" cy="3082925"/>
            <a:chOff x="4621" y="1766"/>
            <a:chExt cx="483" cy="1942"/>
          </a:xfrm>
        </p:grpSpPr>
        <p:sp>
          <p:nvSpPr>
            <p:cNvPr id="20500" name="Rectangle 34"/>
            <p:cNvSpPr>
              <a:spLocks noChangeArrowheads="1"/>
            </p:cNvSpPr>
            <p:nvPr/>
          </p:nvSpPr>
          <p:spPr bwMode="gray">
            <a:xfrm>
              <a:off x="4758" y="2565"/>
              <a:ext cx="219" cy="1143"/>
            </a:xfrm>
            <a:prstGeom prst="rect">
              <a:avLst/>
            </a:prstGeom>
            <a:solidFill>
              <a:schemeClr val="bg2"/>
            </a:solidFill>
            <a:ln w="12700">
              <a:noFill/>
              <a:miter lim="800000"/>
              <a:headEnd/>
              <a:tailEnd/>
            </a:ln>
          </p:spPr>
          <p:txBody>
            <a:bodyPr wrap="none" lIns="0" tIns="0" rIns="0" bIns="0" anchor="ctr"/>
            <a:lstStyle/>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p:txBody>
        </p:sp>
        <p:sp>
          <p:nvSpPr>
            <p:cNvPr id="20501" name="Text Box 35"/>
            <p:cNvSpPr txBox="1">
              <a:spLocks noChangeArrowheads="1"/>
            </p:cNvSpPr>
            <p:nvPr/>
          </p:nvSpPr>
          <p:spPr bwMode="gray">
            <a:xfrm rot="-5400000">
              <a:off x="4554" y="3295"/>
              <a:ext cx="614" cy="116"/>
            </a:xfrm>
            <a:prstGeom prst="rect">
              <a:avLst/>
            </a:prstGeom>
            <a:noFill/>
            <a:ln w="12700">
              <a:noFill/>
              <a:miter lim="800000"/>
              <a:headEnd/>
              <a:tailEnd/>
            </a:ln>
          </p:spPr>
          <p:txBody>
            <a:bodyPr lIns="0" tIns="0" rIns="0" bIns="0">
              <a:spAutoFit/>
            </a:bodyPr>
            <a:lstStyle/>
            <a:p>
              <a:pPr eaLnBrk="0" hangingPunct="0">
                <a:spcBef>
                  <a:spcPct val="50000"/>
                </a:spcBef>
              </a:pPr>
              <a:r>
                <a:rPr lang="en-US" sz="1200" b="1">
                  <a:solidFill>
                    <a:schemeClr val="bg1"/>
                  </a:solidFill>
                </a:rPr>
                <a:t>2020</a:t>
              </a:r>
            </a:p>
          </p:txBody>
        </p:sp>
        <p:sp>
          <p:nvSpPr>
            <p:cNvPr id="20502" name="Rectangle 36"/>
            <p:cNvSpPr>
              <a:spLocks noChangeArrowheads="1"/>
            </p:cNvSpPr>
            <p:nvPr/>
          </p:nvSpPr>
          <p:spPr bwMode="gray">
            <a:xfrm>
              <a:off x="4758" y="2314"/>
              <a:ext cx="219" cy="207"/>
            </a:xfrm>
            <a:prstGeom prst="rect">
              <a:avLst/>
            </a:prstGeom>
            <a:solidFill>
              <a:schemeClr val="bg2"/>
            </a:solidFill>
            <a:ln w="12700">
              <a:noFill/>
              <a:miter lim="800000"/>
              <a:headEnd/>
              <a:tailEnd/>
            </a:ln>
          </p:spPr>
          <p:txBody>
            <a:bodyPr wrap="none" lIns="0" tIns="0" rIns="0" bIns="0" anchor="ctr"/>
            <a:lstStyle/>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a:p>
              <a:pPr eaLnBrk="0" hangingPunct="0"/>
              <a:endParaRPr lang="en-US" sz="1200">
                <a:solidFill>
                  <a:schemeClr val="bg1"/>
                </a:solidFill>
              </a:endParaRPr>
            </a:p>
          </p:txBody>
        </p:sp>
        <p:sp>
          <p:nvSpPr>
            <p:cNvPr id="20503" name="Rectangle 37" descr="Diagonal dunkel nach oben"/>
            <p:cNvSpPr>
              <a:spLocks noChangeArrowheads="1"/>
            </p:cNvSpPr>
            <p:nvPr/>
          </p:nvSpPr>
          <p:spPr bwMode="gray">
            <a:xfrm>
              <a:off x="4758" y="1960"/>
              <a:ext cx="208" cy="114"/>
            </a:xfrm>
            <a:prstGeom prst="rect">
              <a:avLst/>
            </a:prstGeom>
            <a:pattFill prst="dkUpDiag">
              <a:fgClr>
                <a:schemeClr val="bg2"/>
              </a:fgClr>
              <a:bgClr>
                <a:srgbClr val="FFFFFF"/>
              </a:bgClr>
            </a:pattFill>
            <a:ln w="12700" algn="ctr">
              <a:noFill/>
              <a:miter lim="800000"/>
              <a:headEnd/>
              <a:tailEnd/>
            </a:ln>
          </p:spPr>
          <p:txBody>
            <a:bodyPr wrap="none" lIns="0" tIns="0" rIns="0" bIns="0" anchor="ctr"/>
            <a:lstStyle/>
            <a:p>
              <a:pPr algn="ctr" eaLnBrk="0" hangingPunct="0"/>
              <a:r>
                <a:rPr lang="en-US" sz="1000" b="1"/>
                <a:t> </a:t>
              </a:r>
            </a:p>
            <a:p>
              <a:pPr algn="ctr" eaLnBrk="0" hangingPunct="0"/>
              <a:r>
                <a:rPr lang="en-US" sz="1000" b="1"/>
                <a:t>15-27</a:t>
              </a:r>
            </a:p>
            <a:p>
              <a:pPr algn="ctr" eaLnBrk="0" hangingPunct="0"/>
              <a:endParaRPr lang="en-US" sz="1000" b="1"/>
            </a:p>
          </p:txBody>
        </p:sp>
        <p:sp>
          <p:nvSpPr>
            <p:cNvPr id="20504" name="Text Box 38"/>
            <p:cNvSpPr txBox="1">
              <a:spLocks noChangeArrowheads="1"/>
            </p:cNvSpPr>
            <p:nvPr/>
          </p:nvSpPr>
          <p:spPr bwMode="gray">
            <a:xfrm>
              <a:off x="4621" y="1766"/>
              <a:ext cx="483" cy="96"/>
            </a:xfrm>
            <a:prstGeom prst="rect">
              <a:avLst/>
            </a:prstGeom>
            <a:noFill/>
            <a:ln w="12700">
              <a:noFill/>
              <a:miter lim="800000"/>
              <a:headEnd/>
              <a:tailEnd/>
            </a:ln>
          </p:spPr>
          <p:txBody>
            <a:bodyPr lIns="0" tIns="0" rIns="0" bIns="0">
              <a:spAutoFit/>
            </a:bodyPr>
            <a:lstStyle/>
            <a:p>
              <a:pPr eaLnBrk="0" hangingPunct="0">
                <a:spcBef>
                  <a:spcPct val="50000"/>
                </a:spcBef>
              </a:pPr>
              <a:r>
                <a:rPr lang="en-US" sz="1000" b="1"/>
                <a:t>119-131</a:t>
              </a:r>
            </a:p>
          </p:txBody>
        </p:sp>
        <p:sp>
          <p:nvSpPr>
            <p:cNvPr id="20505" name="Rectangle 39" descr="Diagonal hell nach oben"/>
            <p:cNvSpPr>
              <a:spLocks noChangeArrowheads="1"/>
            </p:cNvSpPr>
            <p:nvPr/>
          </p:nvSpPr>
          <p:spPr bwMode="gray">
            <a:xfrm>
              <a:off x="4761" y="2118"/>
              <a:ext cx="208" cy="165"/>
            </a:xfrm>
            <a:prstGeom prst="rect">
              <a:avLst/>
            </a:prstGeom>
            <a:pattFill prst="ltUpDiag">
              <a:fgClr>
                <a:srgbClr val="4F4F4F"/>
              </a:fgClr>
              <a:bgClr>
                <a:srgbClr val="FFFFFF"/>
              </a:bgClr>
            </a:pattFill>
            <a:ln w="12700" algn="ctr">
              <a:noFill/>
              <a:miter lim="800000"/>
              <a:headEnd/>
              <a:tailEnd/>
            </a:ln>
          </p:spPr>
          <p:txBody>
            <a:bodyPr wrap="none" lIns="0" tIns="0" rIns="0" bIns="0" anchor="ctr"/>
            <a:lstStyle/>
            <a:p>
              <a:pPr algn="ctr" eaLnBrk="0" hangingPunct="0"/>
              <a:r>
                <a:rPr lang="en-US" sz="1000" b="1"/>
                <a:t> </a:t>
              </a:r>
            </a:p>
            <a:p>
              <a:pPr algn="ctr" eaLnBrk="0" hangingPunct="0"/>
              <a:r>
                <a:rPr lang="en-US" sz="1000" b="1"/>
                <a:t>17</a:t>
              </a:r>
            </a:p>
            <a:p>
              <a:pPr algn="ctr" eaLnBrk="0" hangingPunct="0"/>
              <a:endParaRPr lang="en-US" sz="1000" b="1"/>
            </a:p>
          </p:txBody>
        </p:sp>
      </p:grpSp>
      <p:grpSp>
        <p:nvGrpSpPr>
          <p:cNvPr id="20487" name="Group 40"/>
          <p:cNvGrpSpPr>
            <a:grpSpLocks/>
          </p:cNvGrpSpPr>
          <p:nvPr/>
        </p:nvGrpSpPr>
        <p:grpSpPr bwMode="auto">
          <a:xfrm>
            <a:off x="1243013" y="1871663"/>
            <a:ext cx="1184275" cy="1271587"/>
            <a:chOff x="4334" y="1142"/>
            <a:chExt cx="746" cy="801"/>
          </a:xfrm>
        </p:grpSpPr>
        <p:sp>
          <p:nvSpPr>
            <p:cNvPr id="20495" name="Line 41"/>
            <p:cNvSpPr>
              <a:spLocks noChangeShapeType="1"/>
            </p:cNvSpPr>
            <p:nvPr/>
          </p:nvSpPr>
          <p:spPr bwMode="gray">
            <a:xfrm>
              <a:off x="4379" y="1284"/>
              <a:ext cx="3" cy="659"/>
            </a:xfrm>
            <a:prstGeom prst="line">
              <a:avLst/>
            </a:prstGeom>
            <a:noFill/>
            <a:ln w="12700">
              <a:solidFill>
                <a:schemeClr val="tx1"/>
              </a:solidFill>
              <a:prstDash val="dash"/>
              <a:round/>
              <a:headEnd type="triangle" w="med" len="med"/>
              <a:tailEnd type="triangle" w="med" len="med"/>
            </a:ln>
          </p:spPr>
          <p:txBody>
            <a:bodyPr lIns="0" tIns="0" rIns="0" bIns="0">
              <a:spAutoFit/>
            </a:bodyPr>
            <a:lstStyle/>
            <a:p>
              <a:endParaRPr lang="hu-HU"/>
            </a:p>
          </p:txBody>
        </p:sp>
        <p:sp>
          <p:nvSpPr>
            <p:cNvPr id="20496" name="Line 42"/>
            <p:cNvSpPr>
              <a:spLocks noChangeShapeType="1"/>
            </p:cNvSpPr>
            <p:nvPr/>
          </p:nvSpPr>
          <p:spPr bwMode="gray">
            <a:xfrm>
              <a:off x="4379" y="1284"/>
              <a:ext cx="614" cy="0"/>
            </a:xfrm>
            <a:prstGeom prst="line">
              <a:avLst/>
            </a:prstGeom>
            <a:noFill/>
            <a:ln w="12700">
              <a:solidFill>
                <a:schemeClr val="tx1"/>
              </a:solidFill>
              <a:prstDash val="dash"/>
              <a:round/>
              <a:headEnd/>
              <a:tailEnd/>
            </a:ln>
          </p:spPr>
          <p:txBody>
            <a:bodyPr lIns="0" tIns="0" rIns="0" bIns="0">
              <a:spAutoFit/>
            </a:bodyPr>
            <a:lstStyle/>
            <a:p>
              <a:endParaRPr lang="hu-HU"/>
            </a:p>
          </p:txBody>
        </p:sp>
        <p:sp>
          <p:nvSpPr>
            <p:cNvPr id="20497" name="Line 43"/>
            <p:cNvSpPr>
              <a:spLocks noChangeShapeType="1"/>
            </p:cNvSpPr>
            <p:nvPr/>
          </p:nvSpPr>
          <p:spPr bwMode="gray">
            <a:xfrm>
              <a:off x="4379" y="1943"/>
              <a:ext cx="307" cy="0"/>
            </a:xfrm>
            <a:prstGeom prst="line">
              <a:avLst/>
            </a:prstGeom>
            <a:noFill/>
            <a:ln w="9525">
              <a:solidFill>
                <a:schemeClr val="tx1"/>
              </a:solidFill>
              <a:prstDash val="dash"/>
              <a:round/>
              <a:headEnd/>
              <a:tailEnd/>
            </a:ln>
          </p:spPr>
          <p:txBody>
            <a:bodyPr lIns="0" tIns="0" rIns="0" bIns="0"/>
            <a:lstStyle/>
            <a:p>
              <a:endParaRPr lang="hu-HU"/>
            </a:p>
          </p:txBody>
        </p:sp>
        <p:sp>
          <p:nvSpPr>
            <p:cNvPr id="20498" name="Text Box 44"/>
            <p:cNvSpPr txBox="1">
              <a:spLocks noChangeArrowheads="1"/>
            </p:cNvSpPr>
            <p:nvPr/>
          </p:nvSpPr>
          <p:spPr bwMode="gray">
            <a:xfrm>
              <a:off x="4334" y="1142"/>
              <a:ext cx="746" cy="116"/>
            </a:xfrm>
            <a:prstGeom prst="rect">
              <a:avLst/>
            </a:prstGeom>
            <a:noFill/>
            <a:ln w="12700">
              <a:noFill/>
              <a:miter lim="800000"/>
              <a:headEnd/>
              <a:tailEnd/>
            </a:ln>
          </p:spPr>
          <p:txBody>
            <a:bodyPr lIns="0" tIns="0" rIns="0" bIns="0">
              <a:spAutoFit/>
            </a:bodyPr>
            <a:lstStyle/>
            <a:p>
              <a:pPr eaLnBrk="0" hangingPunct="0">
                <a:spcBef>
                  <a:spcPct val="50000"/>
                </a:spcBef>
              </a:pPr>
              <a:r>
                <a:rPr lang="en-US" sz="1200" b="1"/>
                <a:t>OECD Europe</a:t>
              </a:r>
            </a:p>
          </p:txBody>
        </p:sp>
        <p:sp>
          <p:nvSpPr>
            <p:cNvPr id="20499" name="Text Box 45"/>
            <p:cNvSpPr txBox="1">
              <a:spLocks noChangeArrowheads="1"/>
            </p:cNvSpPr>
            <p:nvPr/>
          </p:nvSpPr>
          <p:spPr bwMode="gray">
            <a:xfrm>
              <a:off x="4446" y="1338"/>
              <a:ext cx="621" cy="388"/>
            </a:xfrm>
            <a:prstGeom prst="rect">
              <a:avLst/>
            </a:prstGeom>
            <a:noFill/>
            <a:ln w="12700">
              <a:noFill/>
              <a:miter lim="800000"/>
              <a:headEnd/>
              <a:tailEnd/>
            </a:ln>
          </p:spPr>
          <p:txBody>
            <a:bodyPr lIns="0" tIns="0" rIns="0" bIns="0">
              <a:spAutoFit/>
            </a:bodyPr>
            <a:lstStyle/>
            <a:p>
              <a:pPr eaLnBrk="0" hangingPunct="0">
                <a:spcBef>
                  <a:spcPct val="50000"/>
                </a:spcBef>
              </a:pPr>
              <a:r>
                <a:rPr lang="en-US" sz="1000" b="1"/>
                <a:t>30 * </a:t>
              </a:r>
              <a:br>
                <a:rPr lang="en-US" sz="1000" b="1"/>
              </a:br>
              <a:r>
                <a:rPr lang="en-US" sz="1000" b="1"/>
                <a:t>additional projects under consideration</a:t>
              </a:r>
              <a:endParaRPr lang="en-US" sz="1200" b="1"/>
            </a:p>
          </p:txBody>
        </p:sp>
      </p:grpSp>
      <p:sp>
        <p:nvSpPr>
          <p:cNvPr id="119854" name="Text Box 46"/>
          <p:cNvSpPr txBox="1">
            <a:spLocks noChangeArrowheads="1"/>
          </p:cNvSpPr>
          <p:nvPr/>
        </p:nvSpPr>
        <p:spPr bwMode="gray">
          <a:xfrm>
            <a:off x="806450" y="6237288"/>
            <a:ext cx="6573838" cy="163512"/>
          </a:xfrm>
          <a:prstGeom prst="rect">
            <a:avLst/>
          </a:prstGeom>
          <a:noFill/>
          <a:ln w="9525">
            <a:noFill/>
            <a:miter lim="800000"/>
            <a:headEnd/>
            <a:tailEnd/>
          </a:ln>
          <a:effectLst/>
        </p:spPr>
        <p:txBody>
          <a:bodyPr lIns="0" tIns="0" rIns="0" bIns="0">
            <a:spAutoFit/>
          </a:bodyPr>
          <a:lstStyle/>
          <a:p>
            <a:pPr defTabSz="266700" eaLnBrk="0" hangingPunct="0">
              <a:lnSpc>
                <a:spcPct val="110000"/>
              </a:lnSpc>
              <a:defRPr/>
            </a:pPr>
            <a:r>
              <a:rPr lang="en-US" sz="1050">
                <a:cs typeface="+mn-cs"/>
              </a:rPr>
              <a:t>* GSE publication (2010)</a:t>
            </a:r>
          </a:p>
        </p:txBody>
      </p:sp>
      <p:sp>
        <p:nvSpPr>
          <p:cNvPr id="20493" name="Textfeld 160"/>
          <p:cNvSpPr txBox="1">
            <a:spLocks noChangeArrowheads="1"/>
          </p:cNvSpPr>
          <p:nvPr/>
        </p:nvSpPr>
        <p:spPr bwMode="auto">
          <a:xfrm>
            <a:off x="323850" y="1124744"/>
            <a:ext cx="4097338" cy="338137"/>
          </a:xfrm>
          <a:prstGeom prst="rect">
            <a:avLst/>
          </a:prstGeom>
          <a:noFill/>
          <a:ln w="9525">
            <a:noFill/>
            <a:miter lim="800000"/>
            <a:headEnd/>
            <a:tailEnd/>
          </a:ln>
        </p:spPr>
        <p:txBody>
          <a:bodyPr wrap="none">
            <a:spAutoFit/>
          </a:bodyPr>
          <a:lstStyle/>
          <a:p>
            <a:pPr eaLnBrk="0" hangingPunct="0"/>
            <a:r>
              <a:rPr lang="en-US" sz="1600" dirty="0"/>
              <a:t>Expected European storage capacity [</a:t>
            </a:r>
            <a:r>
              <a:rPr lang="en-US" sz="1600" dirty="0" err="1"/>
              <a:t>bcm</a:t>
            </a:r>
            <a:r>
              <a:rPr lang="en-US" sz="1600" dirty="0"/>
              <a:t>]</a:t>
            </a:r>
          </a:p>
        </p:txBody>
      </p:sp>
      <p:sp>
        <p:nvSpPr>
          <p:cNvPr id="40" name="Dia számának helye 39"/>
          <p:cNvSpPr>
            <a:spLocks noGrp="1"/>
          </p:cNvSpPr>
          <p:nvPr>
            <p:ph type="sldNum" sz="quarter" idx="12"/>
          </p:nvPr>
        </p:nvSpPr>
        <p:spPr/>
        <p:txBody>
          <a:bodyPr/>
          <a:lstStyle/>
          <a:p>
            <a:pPr>
              <a:defRPr/>
            </a:pPr>
            <a:fld id="{F9DB1920-8EFB-458C-9158-94B3A6BD4C02}" type="slidenum">
              <a:rPr lang="en-US"/>
              <a:pPr>
                <a:defRPr/>
              </a:pPr>
              <a:t>9</a:t>
            </a:fld>
            <a:endParaRPr lang="en-US"/>
          </a:p>
        </p:txBody>
      </p:sp>
      <p:sp>
        <p:nvSpPr>
          <p:cNvPr id="39" name="Rechteck 155"/>
          <p:cNvSpPr/>
          <p:nvPr/>
        </p:nvSpPr>
        <p:spPr bwMode="auto">
          <a:xfrm>
            <a:off x="3275857" y="1628800"/>
            <a:ext cx="5544616" cy="4824536"/>
          </a:xfrm>
          <a:prstGeom prst="rect">
            <a:avLst/>
          </a:prstGeom>
          <a:solidFill>
            <a:schemeClr val="accent2">
              <a:alpha val="15000"/>
            </a:schemeClr>
          </a:solidFill>
          <a:ln w="9525" cap="flat" cmpd="sng" algn="ctr">
            <a:noFill/>
            <a:prstDash val="solid"/>
            <a:round/>
            <a:headEnd type="none" w="med" len="med"/>
            <a:tailEnd type="none" w="med" len="med"/>
          </a:ln>
          <a:effectLst/>
        </p:spPr>
        <p:txBody>
          <a:bodyPr anchor="ctr"/>
          <a:lstStyle/>
          <a:p>
            <a:pPr eaLnBrk="0" hangingPunct="0">
              <a:defRPr/>
            </a:pPr>
            <a:r>
              <a:rPr lang="en-US" sz="2000" dirty="0" smtClean="0"/>
              <a:t>Appropriate regulatory framework is an essential condition of investments in gas storages</a:t>
            </a:r>
          </a:p>
          <a:p>
            <a:pPr eaLnBrk="0" hangingPunct="0">
              <a:defRPr/>
            </a:pPr>
            <a:endParaRPr lang="en-US" sz="2000" dirty="0" smtClean="0"/>
          </a:p>
          <a:p>
            <a:pPr eaLnBrk="0" hangingPunct="0">
              <a:buFontTx/>
              <a:buChar char="-"/>
              <a:defRPr/>
            </a:pPr>
            <a:r>
              <a:rPr lang="en-US" sz="2000" dirty="0" smtClean="0"/>
              <a:t> </a:t>
            </a:r>
            <a:r>
              <a:rPr lang="en-US" sz="2000" b="1" u="sng" dirty="0"/>
              <a:t>strategic storage </a:t>
            </a:r>
            <a:r>
              <a:rPr lang="en-US" sz="2000" dirty="0"/>
              <a:t>is definitely </a:t>
            </a:r>
            <a:r>
              <a:rPr lang="en-US" sz="2000" b="1" u="sng" dirty="0"/>
              <a:t>damaging</a:t>
            </a:r>
          </a:p>
          <a:p>
            <a:pPr eaLnBrk="0" hangingPunct="0">
              <a:buFontTx/>
              <a:buChar char="-"/>
              <a:defRPr/>
            </a:pPr>
            <a:endParaRPr lang="en-US" sz="2000" b="1" u="sng" dirty="0"/>
          </a:p>
          <a:p>
            <a:pPr eaLnBrk="0" hangingPunct="0">
              <a:buFontTx/>
              <a:buChar char="-"/>
              <a:defRPr/>
            </a:pPr>
            <a:r>
              <a:rPr lang="en-US" sz="2000" b="1" dirty="0"/>
              <a:t> </a:t>
            </a:r>
            <a:r>
              <a:rPr lang="en-US" sz="2000" dirty="0"/>
              <a:t>choice of access regime should be </a:t>
            </a:r>
            <a:r>
              <a:rPr lang="en-US" sz="2000" b="1" u="sng" dirty="0"/>
              <a:t>market-oriented</a:t>
            </a:r>
          </a:p>
          <a:p>
            <a:pPr eaLnBrk="0" hangingPunct="0">
              <a:buFontTx/>
              <a:buChar char="-"/>
              <a:defRPr/>
            </a:pPr>
            <a:endParaRPr lang="en-US" sz="2000" dirty="0" smtClean="0"/>
          </a:p>
          <a:p>
            <a:pPr eaLnBrk="0" hangingPunct="0">
              <a:buFontTx/>
              <a:buChar char="-"/>
              <a:defRPr/>
            </a:pPr>
            <a:r>
              <a:rPr lang="en-US" sz="2000" dirty="0" smtClean="0"/>
              <a:t> </a:t>
            </a:r>
            <a:r>
              <a:rPr lang="en-US" sz="2000" b="1" u="sng" dirty="0" smtClean="0"/>
              <a:t>negotiated TPA </a:t>
            </a:r>
            <a:r>
              <a:rPr lang="en-US" sz="2000" dirty="0" smtClean="0"/>
              <a:t>should be the preferred choice wherever market conditions allow : </a:t>
            </a:r>
          </a:p>
          <a:p>
            <a:pPr marL="534988" eaLnBrk="0" hangingPunct="0">
              <a:buFont typeface="Symbol" pitchFamily="18" charset="2"/>
              <a:buChar char="Þ"/>
              <a:defRPr/>
            </a:pPr>
            <a:r>
              <a:rPr lang="en-US" sz="2000" dirty="0" smtClean="0"/>
              <a:t> best regime to facilitate investments</a:t>
            </a:r>
          </a:p>
          <a:p>
            <a:pPr marL="534988" eaLnBrk="0" hangingPunct="0">
              <a:buFont typeface="Symbol" pitchFamily="18" charset="2"/>
              <a:buChar char="Þ"/>
              <a:defRPr/>
            </a:pPr>
            <a:r>
              <a:rPr lang="en-US" sz="2000" dirty="0" smtClean="0"/>
              <a:t> best regime to foster commercial creativity and provide best response to the demand</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ZMA2tNyCEyXv9UcZ2PmJ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uvC0Leq3UK8C4Bie20S3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FMHD1wOrUG3Lk3ubZnGe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bcAtcEhyUW.tfajEYFuz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2uTx_7OVqUW8GEOBkYFu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wh0FiXPCEGa5JV_ijabs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6TXKLi_dUSnKct_T5dC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zzeiMPnLkWqlrvUozI6.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MFAUfPXdEizLYEvZbigx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gMJtTALIRUSU4T9EOuAP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ElggT1OX0GvS9YQo_2X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MJzBLGMYE6c2NCE40HTf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5jZOjBEOUuJlDPxtG6n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0687X93XZUi7Tktc3MfYA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czsGNgp_0OiCB9c80uH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r0iGWW770uGQ1NYnWzaj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zKCw6Qy20.YaDyohWAtR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6Cwphw01IkSSOjdhyEZ9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VSvzhpIw0qXd0kpzUgq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70yuV6dWfUCUQnwQO07VX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xZ_xgwGsEGsieyXsy0Qm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zP6.H7FU10uPOzbcuNlX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4QDpeXzwEGirwCEpwl40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49ayOo2ml0WcXfX3Vriyy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Tuif_fXZ0m1.QL96lR0D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JMFAUfPXdEizLYEvZbig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gMJtTALIRUSU4T9EOuAPP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2uTx_7OVqUW8GEOBkYFuT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Z5x_WtbNOkS4RZGJoE3iw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ATuif_fXZ0m1.QL96lR0D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Z5x_WtbNOkS4RZGJoE3iw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Tuif_fXZ0m1.QL96lR0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bcAtcEhyUW.tfajEYFuz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jQ8WwW_2keeY4Vf_kV9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kZqBy3rNk6wXoYBIRDMy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bY.LEq1.kSk1BvYf.C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5x_WtbNOkS4RZGJoE3i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p3Vi.DfBUOGbR04er10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_f3fAfHHEexF3eRYgdcfg"/>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1165</Words>
  <Application>Microsoft Office PowerPoint</Application>
  <PresentationFormat>Diavetítés a képernyőre (4:3 oldalarány)</PresentationFormat>
  <Paragraphs>259</Paragraphs>
  <Slides>10</Slides>
  <Notes>7</Notes>
  <HiddenSlides>0</HiddenSlides>
  <MMClips>0</MMClips>
  <ScaleCrop>false</ScaleCrop>
  <HeadingPairs>
    <vt:vector size="4" baseType="variant">
      <vt:variant>
        <vt:lpstr>Téma</vt:lpstr>
      </vt:variant>
      <vt:variant>
        <vt:i4>1</vt:i4>
      </vt:variant>
      <vt:variant>
        <vt:lpstr>Diacímek</vt:lpstr>
      </vt:variant>
      <vt:variant>
        <vt:i4>10</vt:i4>
      </vt:variant>
    </vt:vector>
  </HeadingPairs>
  <TitlesOfParts>
    <vt:vector size="11" baseType="lpstr">
      <vt:lpstr>Custom Design</vt:lpstr>
      <vt:lpstr>Regional Storage Investment</vt:lpstr>
      <vt:lpstr>2. dia</vt:lpstr>
      <vt:lpstr>3. dia</vt:lpstr>
      <vt:lpstr>1. Market challenges and the role of gas storage </vt:lpstr>
      <vt:lpstr>5. dia</vt:lpstr>
      <vt:lpstr>3. Storage as a commercial tool</vt:lpstr>
      <vt:lpstr>4. UGS has a key role in the intelligent energy supply concept</vt:lpstr>
      <vt:lpstr>4. Future concept  of integrated energy storage</vt:lpstr>
      <vt:lpstr>9. dia</vt:lpstr>
      <vt:lpstr>10.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MEYNARD PHILIPPE</dc:creator>
  <cp:lastModifiedBy>A25082</cp:lastModifiedBy>
  <cp:revision>1265</cp:revision>
  <dcterms:created xsi:type="dcterms:W3CDTF">1601-01-01T00:00:00Z</dcterms:created>
  <dcterms:modified xsi:type="dcterms:W3CDTF">2011-02-18T15:18:37Z</dcterms:modified>
</cp:coreProperties>
</file>